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97" r:id="rId6"/>
    <p:sldId id="396" r:id="rId7"/>
    <p:sldId id="397" r:id="rId8"/>
    <p:sldId id="1366" r:id="rId9"/>
    <p:sldId id="1367" r:id="rId10"/>
    <p:sldId id="1369" r:id="rId11"/>
    <p:sldId id="1370" r:id="rId12"/>
    <p:sldId id="1371" r:id="rId13"/>
    <p:sldId id="393" r:id="rId14"/>
    <p:sldId id="259" r:id="rId15"/>
    <p:sldId id="260" r:id="rId16"/>
    <p:sldId id="261" r:id="rId17"/>
    <p:sldId id="289" r:id="rId18"/>
    <p:sldId id="290" r:id="rId19"/>
    <p:sldId id="295" r:id="rId20"/>
    <p:sldId id="292" r:id="rId21"/>
    <p:sldId id="293" r:id="rId22"/>
    <p:sldId id="294" r:id="rId23"/>
    <p:sldId id="394" r:id="rId24"/>
    <p:sldId id="395" r:id="rId25"/>
    <p:sldId id="1372" r:id="rId26"/>
    <p:sldId id="1373" r:id="rId27"/>
    <p:sldId id="389" r:id="rId28"/>
    <p:sldId id="278" r:id="rId29"/>
    <p:sldId id="279" r:id="rId30"/>
    <p:sldId id="390" r:id="rId31"/>
    <p:sldId id="280" r:id="rId32"/>
    <p:sldId id="281" r:id="rId33"/>
    <p:sldId id="399" r:id="rId34"/>
    <p:sldId id="400" r:id="rId35"/>
    <p:sldId id="27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03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401" r:id="rId70"/>
    <p:sldId id="402" r:id="rId7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257"/>
            <p14:sldId id="258"/>
            <p14:sldId id="298"/>
            <p14:sldId id="297"/>
            <p14:sldId id="396"/>
            <p14:sldId id="397"/>
            <p14:sldId id="1366"/>
            <p14:sldId id="1367"/>
            <p14:sldId id="1369"/>
            <p14:sldId id="1370"/>
            <p14:sldId id="1371"/>
            <p14:sldId id="393"/>
            <p14:sldId id="259"/>
            <p14:sldId id="260"/>
            <p14:sldId id="261"/>
            <p14:sldId id="289"/>
            <p14:sldId id="290"/>
            <p14:sldId id="295"/>
            <p14:sldId id="292"/>
            <p14:sldId id="293"/>
            <p14:sldId id="294"/>
            <p14:sldId id="394"/>
            <p14:sldId id="395"/>
            <p14:sldId id="1372"/>
            <p14:sldId id="1373"/>
            <p14:sldId id="389"/>
            <p14:sldId id="278"/>
            <p14:sldId id="279"/>
            <p14:sldId id="390"/>
            <p14:sldId id="280"/>
            <p14:sldId id="281"/>
            <p14:sldId id="399"/>
            <p14:sldId id="400"/>
            <p14:sldId id="27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03"/>
            <p14:sldId id="336"/>
            <p14:sldId id="337"/>
            <p14:sldId id="338"/>
            <p14:sldId id="339"/>
            <p14:sldId id="340"/>
            <p14:sldId id="341"/>
            <p14:sldId id="342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01.09.2022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proger.ru/articles/frontend-roadmap-2021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1%D0%B8_(%D1%8F%D0%B7%D1%8B%D0%BA_%D0%BF%D1%80%D0%BE%D0%B3%D1%80%D0%B0%D0%BC%D0%BC%D0%B8%D1%80%D0%BE%D0%B2%D0%B0%D0%BD%D0%B8%D1%8F)" TargetMode="External"/><Relationship Id="rId13" Type="http://schemas.openxmlformats.org/officeDocument/2006/relationships/hyperlink" Target="https://ru.wikipedia.org/wiki/%D0%A1%D0%B8%D1%81%D1%82%D0%B5%D0%BC%D0%BD%D0%BE%D0%B5_%D0%BF%D1%80%D0%BE%D0%B3%D1%80%D0%B0%D0%BC%D0%BC%D0%BD%D0%BE%D0%B5_%D0%BE%D0%B1%D0%B5%D1%81%D0%BF%D0%B5%D1%87%D0%B5%D0%BD%D0%B8%D0%B5" TargetMode="External"/><Relationship Id="rId18" Type="http://schemas.openxmlformats.org/officeDocument/2006/relationships/hyperlink" Target="https://ru.wikipedia.org/wiki/D_(%D1%8F%D0%B7%D1%8B%D0%BA_%D0%BF%D1%80%D0%BE%D0%B3%D1%80%D0%B0%D0%BC%D0%BC%D0%B8%D1%80%D0%BE%D0%B2%D0%B0%D0%BD%D0%B8%D1%8F)" TargetMode="External"/><Relationship Id="rId3" Type="http://schemas.openxmlformats.org/officeDocument/2006/relationships/hyperlink" Target="https://ru.wikipedia.org/wiki/%D0%9A%D0%BE%D0%BC%D0%BF%D0%B8%D0%BB%D1%8F%D1%82%D0%BE%D1%80" TargetMode="External"/><Relationship Id="rId7" Type="http://schemas.openxmlformats.org/officeDocument/2006/relationships/hyperlink" Target="https://ru.wikipedia.org/wiki/%D0%A0%D0%B8%D1%82%D1%87%D0%B8,_%D0%94%D0%B5%D0%BD%D0%BD%D0%B8%D1%81" TargetMode="External"/><Relationship Id="rId12" Type="http://schemas.openxmlformats.org/officeDocument/2006/relationships/hyperlink" Target="https://ru.wikipedia.org/wiki/%D0%AF%D0%B7%D1%8B%D0%BA_%D0%B0%D1%81%D1%81%D0%B5%D0%BC%D0%B1%D0%BB%D0%B5%D1%80%D0%B0" TargetMode="External"/><Relationship Id="rId17" Type="http://schemas.openxmlformats.org/officeDocument/2006/relationships/hyperlink" Target="https://ru.wikipedia.org/wiki/Java" TargetMode="External"/><Relationship Id="rId2" Type="http://schemas.openxmlformats.org/officeDocument/2006/relationships/hyperlink" Target="https://ru.wikipedia.org/wiki/%D0%A0%D1%83%D1%81%D1%81%D0%BA%D0%B8%D0%B9_%D1%8F%D0%B7%D1%8B%D0%BA" TargetMode="External"/><Relationship Id="rId16" Type="http://schemas.openxmlformats.org/officeDocument/2006/relationships/hyperlink" Target="https://ru.wikipedia.org/wiki/C_Shar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Bell_Labs" TargetMode="External"/><Relationship Id="rId11" Type="http://schemas.openxmlformats.org/officeDocument/2006/relationships/hyperlink" Target="https://ru.wikipedia.org/wiki/%D0%9F%D0%BE%D1%80%D1%82%D0%B8%D1%80%D0%BE%D0%B2%D0%B0%D0%BD%D0%B8%D0%B5" TargetMode="External"/><Relationship Id="rId5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15" Type="http://schemas.openxmlformats.org/officeDocument/2006/relationships/hyperlink" Target="https://ru.wikipedia.org/wiki/C++" TargetMode="External"/><Relationship Id="rId10" Type="http://schemas.openxmlformats.org/officeDocument/2006/relationships/hyperlink" Target="https://ru.wikipedia.org/wiki/UNIX" TargetMode="External"/><Relationship Id="rId19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Relationship Id="rId4" Type="http://schemas.openxmlformats.org/officeDocument/2006/relationships/hyperlink" Target="https://ru.wikipedia.org/wiki/%D0%A1%D1%82%D0%B0%D1%82%D0%B8%D1%87%D0%B5%D1%81%D0%BA%D0%B0%D1%8F_%D1%82%D0%B8%D0%BF%D0%B8%D0%B7%D0%B0%D1%86%D0%B8%D1%8F" TargetMode="External"/><Relationship Id="rId9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4" Type="http://schemas.openxmlformats.org/officeDocument/2006/relationships/hyperlink" Target="https://ru.wikipedia.org/wiki/%D0%9F%D1%80%D0%B8%D0%BA%D0%BB%D0%B0%D0%B4%D0%BD%D0%BE%D0%B5_%D0%BF%D1%80%D0%BE%D0%B3%D1%80%D0%B0%D0%BC%D0%BC%D0%BD%D0%BE%D0%B5_%D0%BE%D0%B1%D0%B5%D1%81%D0%BF%D0%B5%D1%87%D0%B5%D0%BD%D0%B8%D0%B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tiobe.com/index.php/content/paperinfo/tpci/index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bjectone.ru/c/mvs-2012/visual-studio-esli-konsol-otkryvaetsya-i-srazu-zakryvaetsya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objectone.ru/c/mvs-2012/visual-studio-esli-konsol-otkryvaetsya-i-srazu-zakryvaetsya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bjectone.ru/c/mvs-2012/visual-studio-esli-konsol-otkryvaetsya-i-srazu-zakryvaetsya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bjectone.ru/c/mvs-2012/visual-studio-esli-konsol-otkryvaetsya-i-srazu-zakryvaetsya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bjectone.ru/c/mvs-2012/visual-studio-esli-konsol-otkryvaetsya-i-srazu-zakryvaetsya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proger.ru/articles/backend-roadmap-2021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836712"/>
            <a:ext cx="7992888" cy="1872207"/>
          </a:xfrm>
        </p:spPr>
        <p:txBody>
          <a:bodyPr>
            <a:noAutofit/>
          </a:bodyPr>
          <a:lstStyle/>
          <a:p>
            <a:r>
              <a:rPr lang="ru-RU" sz="2800" b="1" dirty="0"/>
              <a:t>Основы алгоритмизации и программирование</a:t>
            </a:r>
            <a:br>
              <a:rPr lang="ru-RU" sz="2800" b="1" dirty="0"/>
            </a:br>
            <a:br>
              <a:rPr lang="ru-RU" sz="2800" b="1" dirty="0"/>
            </a:br>
            <a:r>
              <a:rPr lang="ru-RU" sz="2800" b="1" dirty="0">
                <a:solidFill>
                  <a:srgbClr val="00B050"/>
                </a:solidFill>
              </a:rPr>
              <a:t>ФИСТ УлГТУ 1 курс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2996952"/>
            <a:ext cx="6400800" cy="2639144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Лекция 1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Знакомство</a:t>
            </a:r>
          </a:p>
          <a:p>
            <a:pPr marL="514350" indent="-514350" algn="l"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Знакомство с Си</a:t>
            </a:r>
          </a:p>
          <a:p>
            <a:pPr marL="514350" indent="-514350" algn="l"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Лаб работа №1</a:t>
            </a:r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36004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Что нужно знать для того, чтобы получить «работу мечты»?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Как освоить </a:t>
            </a:r>
            <a:r>
              <a:rPr lang="ru-RU" sz="2000" dirty="0" err="1"/>
              <a:t>фронтенд</a:t>
            </a:r>
            <a:r>
              <a:rPr lang="ru-RU" sz="2000" dirty="0"/>
              <a:t>-разработку в 2022 году: дорожная карта - </a:t>
            </a:r>
            <a:r>
              <a:rPr lang="en-US" sz="2000" dirty="0">
                <a:hlinkClick r:id="rId2"/>
              </a:rPr>
              <a:t>https://tproger.ru/articles/frontend-roadmap-2021/</a:t>
            </a:r>
            <a:r>
              <a:rPr lang="ru-RU" sz="2000" dirty="0"/>
              <a:t> </a:t>
            </a:r>
          </a:p>
          <a:p>
            <a:endParaRPr lang="ru-RU" sz="2000" dirty="0"/>
          </a:p>
          <a:p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E253D8-72F7-E895-0FE5-E55AAEBC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66" y="1696628"/>
            <a:ext cx="7694267" cy="5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36004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Какие темы нужно изучить чтобы стать «</a:t>
            </a:r>
            <a:r>
              <a:rPr lang="ru-RU" sz="2400" b="1" dirty="0" err="1">
                <a:solidFill>
                  <a:schemeClr val="tx1"/>
                </a:solidFill>
              </a:rPr>
              <a:t>ИТишником</a:t>
            </a:r>
            <a:r>
              <a:rPr lang="ru-RU" sz="2400" b="1" dirty="0">
                <a:solidFill>
                  <a:schemeClr val="tx1"/>
                </a:solidFill>
              </a:rPr>
              <a:t>»?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en-US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C82698-51AE-D45F-6C8D-F97C29F59CB5}"/>
              </a:ext>
            </a:extLst>
          </p:cNvPr>
          <p:cNvSpPr/>
          <p:nvPr/>
        </p:nvSpPr>
        <p:spPr>
          <a:xfrm>
            <a:off x="323528" y="764704"/>
            <a:ext cx="864096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База для базы:</a:t>
            </a:r>
          </a:p>
          <a:p>
            <a:pPr defTabSz="354013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Базовая (школьная) математика</a:t>
            </a:r>
          </a:p>
          <a:p>
            <a:pPr defTabSz="354013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Дискретная математика (множества, графы, мат логика и т.п.)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Английский язык (хотя бы до уровня – читаю и понимаю текст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HELP/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документации без словаря и без переводчика)</a:t>
            </a:r>
          </a:p>
          <a:p>
            <a:pPr defTabSz="354013"/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Основы программирования (переменные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массивы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структуры, развилки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циклы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вложенные конструкции, вызовы подпрограмм, работа с консолью</a:t>
            </a:r>
            <a:r>
              <a:rPr lang="en-US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файлами, 2000+ строк кода, и </a:t>
            </a:r>
            <a:r>
              <a:rPr lang="ru-RU" sz="1600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др</a:t>
            </a:r>
            <a:r>
              <a:rPr lang="ru-RU" sz="1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354013"/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354013"/>
            <a:r>
              <a:rPr lang="ru-RU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Общая база для любой специализации в ИТ:</a:t>
            </a:r>
          </a:p>
          <a:p>
            <a:pPr defTabSz="354013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Основы цифровых устройств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Машинно-ориентированное программирование (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assembler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354013"/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Операционные системы (ОС)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Алгоритмы и структуры данных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ООП (объектно-ориентированное программирование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проектирование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парадигма)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Базы данных (СУБД,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Основы интернета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(HTTP, HTML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многое другое)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354013"/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- 3-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5+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язык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ов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программирования (на уровне «знаком и написал 2000+ строк на каждом») – скорее всего что-то из следующих: </a:t>
            </a:r>
            <a:r>
              <a:rPr lang="en-US" sz="1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1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C++, </a:t>
            </a:r>
            <a:r>
              <a:rPr lang="en-US" sz="1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C#, Java, JavaScript,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PHP,</a:t>
            </a: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Python, Visual Basic, Swift,  Go, Fortran, Kotlin</a:t>
            </a:r>
            <a:endParaRPr lang="ru-RU" sz="16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354013"/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354013"/>
            <a:r>
              <a:rPr lang="ru-RU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Специализация:</a:t>
            </a:r>
          </a:p>
          <a:p>
            <a:pPr defTabSz="354013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см. предыдущие слайды и 100500+ других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RoadMap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«Как стать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XXX-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программистом»</a:t>
            </a:r>
          </a:p>
          <a:p>
            <a:pPr defTabSz="354013"/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36004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Какие предметы предстоит изучить? ***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en-US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C82698-51AE-D45F-6C8D-F97C29F59CB5}"/>
              </a:ext>
            </a:extLst>
          </p:cNvPr>
          <p:cNvSpPr/>
          <p:nvPr/>
        </p:nvSpPr>
        <p:spPr>
          <a:xfrm>
            <a:off x="269776" y="1124744"/>
            <a:ext cx="424847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Высшая математика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Теория вероятностей и математическая статистика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Дискретная математика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Математическая логика и теория алгоритмов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Теоретические основы информатики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Технологии программирования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Организация ЭВМ и системы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Базы данных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Проектирование и архитектура программных систем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Конструирование программного обеспечения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Тестирование программного обеспечения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Проектный практикум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Экономика и управление проектом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Иностранный язык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Теория автоматов и формальных языков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Основы теории систем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Аналитическая геометрия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Численные методы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98003E-F64F-B63D-F82B-DD828580B8AA}"/>
              </a:ext>
            </a:extLst>
          </p:cNvPr>
          <p:cNvSpPr/>
          <p:nvPr/>
        </p:nvSpPr>
        <p:spPr>
          <a:xfrm>
            <a:off x="4734272" y="1124744"/>
            <a:ext cx="42484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Информационные системы и технологии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Компьютерная графика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Интернет-программирование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Компонентно-ориентированное программирование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Распределенные вычисления и приложения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Системное программное обеспечение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Информационная безопасность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Введение в системный анализ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Проектирование человеко-машинного интерфейса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Алгоритмы и структуры данных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Сети и телекоммуникации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Теоретические основы управления знаниями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Исследование операций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Системы управления базами данных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Методы искусственного интеллекта</a:t>
            </a:r>
          </a:p>
          <a:p>
            <a:pPr marL="285750" indent="-285750" defTabSz="354013"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Операционные системы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38876-7772-2662-0EC4-AD12313FF8FC}"/>
              </a:ext>
            </a:extLst>
          </p:cNvPr>
          <p:cNvSpPr txBox="1"/>
          <p:nvPr/>
        </p:nvSpPr>
        <p:spPr>
          <a:xfrm>
            <a:off x="323528" y="524579"/>
            <a:ext cx="8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54013"/>
            <a:r>
              <a:rPr lang="ru-RU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Скорее всего – ваш список предметов будет отличаться!</a:t>
            </a:r>
            <a:endParaRPr lang="ru-RU" sz="20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br>
              <a:rPr lang="ru-RU" sz="3200" b="1" dirty="0"/>
            </a:br>
            <a:r>
              <a:rPr lang="ru-RU" sz="3200" b="1" dirty="0"/>
              <a:t>Вернемся к ОА и П.</a:t>
            </a:r>
            <a:br>
              <a:rPr lang="ru-RU" sz="3200" b="1" dirty="0"/>
            </a:br>
            <a:r>
              <a:rPr lang="ru-RU" sz="3200" b="1" dirty="0"/>
              <a:t>«Правила игры»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87524" y="1196752"/>
            <a:ext cx="849694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При каких условиях курс поможет вам изучить основы программирования:</a:t>
            </a:r>
          </a:p>
          <a:p>
            <a:pPr marL="457200" indent="-457200">
              <a:buAutoNum type="arabicPeriod"/>
            </a:pPr>
            <a:r>
              <a:rPr lang="ru-RU" sz="2000" dirty="0"/>
              <a:t>Очное посещение лабораторных работ</a:t>
            </a:r>
          </a:p>
          <a:p>
            <a:pPr marL="457200" indent="-457200">
              <a:buAutoNum type="arabicPeriod"/>
            </a:pPr>
            <a:r>
              <a:rPr lang="ru-RU" sz="2000" dirty="0"/>
              <a:t>Личная работа в классе</a:t>
            </a:r>
          </a:p>
          <a:p>
            <a:pPr marL="457200" indent="-457200">
              <a:buAutoNum type="arabicPeriod"/>
            </a:pPr>
            <a:r>
              <a:rPr lang="ru-RU" sz="2000" dirty="0"/>
              <a:t>Домашние работы – делаете ДО следующей встречи в классе. И приносите на  следующую лабораторную работу</a:t>
            </a:r>
          </a:p>
          <a:p>
            <a:pPr marL="457200" indent="-457200">
              <a:buAutoNum type="arabicPeriod"/>
            </a:pPr>
            <a:r>
              <a:rPr lang="ru-RU" sz="2000" dirty="0"/>
              <a:t>Лекции – смотрите и </a:t>
            </a:r>
            <a:r>
              <a:rPr lang="ru-RU" sz="2000" i="1" u="sng" dirty="0">
                <a:solidFill>
                  <a:srgbClr val="00B050"/>
                </a:solidFill>
              </a:rPr>
              <a:t>пробуете тут же сделать то, что обсуждаем на занятии</a:t>
            </a: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Если что-то пошло не так и вы не смогли присутствовать на занятии – отработка по презентациям и видеозаписям </a:t>
            </a:r>
            <a:r>
              <a:rPr lang="en-US" sz="2000" dirty="0"/>
              <a:t>ASAP</a:t>
            </a:r>
            <a:r>
              <a:rPr lang="ru-RU" sz="2000" dirty="0"/>
              <a:t> (</a:t>
            </a:r>
            <a:r>
              <a:rPr lang="en-US" sz="2000" dirty="0"/>
              <a:t>as soon as possible).</a:t>
            </a: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Если «затык» - потратили 2-3 часа и не получилось - ищите помощь (однокурсники, преподаватель, ваш куратор, репетитор)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**** На базовом уровне мало смысла читать книги. Нужен навык, а он по книгам не формируется. Поэтому лучше живые консультанты!</a:t>
            </a:r>
          </a:p>
          <a:p>
            <a:pPr marL="457200" indent="-457200">
              <a:buAutoNum type="arabicPeriod"/>
            </a:pPr>
            <a:r>
              <a:rPr lang="ru-RU" sz="2000" dirty="0"/>
              <a:t>*****Книги будут очень полезны, когда будет база и нужно будет понять «а что там внутри?»</a:t>
            </a:r>
          </a:p>
        </p:txBody>
      </p:sp>
    </p:spTree>
    <p:extLst>
      <p:ext uri="{BB962C8B-B14F-4D97-AF65-F5344CB8AC3E}">
        <p14:creationId xmlns:p14="http://schemas.microsoft.com/office/powerpoint/2010/main" val="110387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вы здесь?</a:t>
            </a:r>
          </a:p>
        </p:txBody>
      </p:sp>
    </p:spTree>
    <p:extLst>
      <p:ext uri="{BB962C8B-B14F-4D97-AF65-F5344CB8AC3E}">
        <p14:creationId xmlns:p14="http://schemas.microsoft.com/office/powerpoint/2010/main" val="70363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вы могли бы делать вместо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Заниматься спортом</a:t>
            </a:r>
          </a:p>
          <a:p>
            <a:r>
              <a:rPr lang="ru-RU" dirty="0"/>
              <a:t>Общаться с девушками</a:t>
            </a:r>
            <a:r>
              <a:rPr lang="en-US" dirty="0"/>
              <a:t>/</a:t>
            </a:r>
            <a:r>
              <a:rPr lang="ru-RU" dirty="0"/>
              <a:t>юношами</a:t>
            </a:r>
          </a:p>
          <a:p>
            <a:endParaRPr lang="ru-RU" dirty="0"/>
          </a:p>
          <a:p>
            <a:r>
              <a:rPr lang="ru-RU" dirty="0"/>
              <a:t>Играть в компьютерные игры</a:t>
            </a:r>
          </a:p>
          <a:p>
            <a:r>
              <a:rPr lang="ru-RU" dirty="0"/>
              <a:t>Общаться в </a:t>
            </a:r>
            <a:r>
              <a:rPr lang="ru-RU" dirty="0" err="1"/>
              <a:t>соцсетях</a:t>
            </a:r>
            <a:endParaRPr lang="ru-RU" dirty="0"/>
          </a:p>
          <a:p>
            <a:endParaRPr lang="ru-RU" dirty="0"/>
          </a:p>
          <a:p>
            <a:r>
              <a:rPr lang="ru-RU" dirty="0"/>
              <a:t>«</a:t>
            </a:r>
            <a:r>
              <a:rPr lang="ru-RU" dirty="0" err="1"/>
              <a:t>Тусить</a:t>
            </a:r>
            <a:r>
              <a:rPr lang="ru-RU" dirty="0"/>
              <a:t> на районе»</a:t>
            </a:r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1946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Что вы получаете прямо сейчас?</a:t>
            </a:r>
          </a:p>
        </p:txBody>
      </p:sp>
    </p:spTree>
    <p:extLst>
      <p:ext uri="{BB962C8B-B14F-4D97-AF65-F5344CB8AC3E}">
        <p14:creationId xmlns:p14="http://schemas.microsoft.com/office/powerpoint/2010/main" val="89681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b="1" dirty="0"/>
              <a:t>Что вы получите потом?</a:t>
            </a:r>
          </a:p>
        </p:txBody>
      </p:sp>
    </p:spTree>
    <p:extLst>
      <p:ext uri="{BB962C8B-B14F-4D97-AF65-F5344CB8AC3E}">
        <p14:creationId xmlns:p14="http://schemas.microsoft.com/office/powerpoint/2010/main" val="157763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dirty="0"/>
              <a:t>Что вы получите потом?</a:t>
            </a:r>
          </a:p>
          <a:p>
            <a:r>
              <a:rPr lang="ru-RU" b="1" dirty="0"/>
              <a:t>Какие возможности у вас открываются?</a:t>
            </a:r>
          </a:p>
        </p:txBody>
      </p:sp>
    </p:spTree>
    <p:extLst>
      <p:ext uri="{BB962C8B-B14F-4D97-AF65-F5344CB8AC3E}">
        <p14:creationId xmlns:p14="http://schemas.microsoft.com/office/powerpoint/2010/main" val="156525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dirty="0"/>
              <a:t>Что вы получите потом?</a:t>
            </a:r>
          </a:p>
          <a:p>
            <a:r>
              <a:rPr lang="ru-RU" dirty="0"/>
              <a:t>Какие возможности у вас открываются?</a:t>
            </a:r>
          </a:p>
          <a:p>
            <a:r>
              <a:rPr lang="ru-RU" b="1" dirty="0"/>
              <a:t>А что вы хотите?</a:t>
            </a:r>
          </a:p>
        </p:txBody>
      </p:sp>
    </p:spTree>
    <p:extLst>
      <p:ext uri="{BB962C8B-B14F-4D97-AF65-F5344CB8AC3E}">
        <p14:creationId xmlns:p14="http://schemas.microsoft.com/office/powerpoint/2010/main" val="12940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 себе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900" b="1" i="1" dirty="0"/>
              <a:t>Власенко Олег </a:t>
            </a:r>
            <a:r>
              <a:rPr lang="ru-RU" sz="2900" b="1" i="1" dirty="0" err="1"/>
              <a:t>Федосович</a:t>
            </a:r>
            <a:endParaRPr lang="ru-RU" sz="2900" b="1" i="1" dirty="0"/>
          </a:p>
          <a:p>
            <a:pPr marL="0" indent="0">
              <a:buNone/>
            </a:pPr>
            <a:endParaRPr lang="ru-RU" sz="2600" dirty="0"/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Должности: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ru-RU" sz="26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SimbirSoft</a:t>
            </a: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заместитель генерального директора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altLang="ru-RU" sz="26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УлГТУ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заведующий базовой кафедры</a:t>
            </a:r>
          </a:p>
          <a:p>
            <a:pPr marL="0" indent="0">
              <a:spcBef>
                <a:spcPct val="0"/>
              </a:spcBef>
              <a:buNone/>
            </a:pPr>
            <a:endParaRPr lang="ru-RU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Компетенции: </a:t>
            </a:r>
            <a:endParaRPr lang="en-US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ПО + Обучение + Менеджмент</a:t>
            </a:r>
            <a:endParaRPr lang="en-US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ru-RU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Образование:</a:t>
            </a:r>
            <a:endParaRPr lang="en-US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Техническое (ИТ) (УлГТУ - 1995)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и	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Управленческое (</a:t>
            </a:r>
            <a:r>
              <a:rPr lang="ru-RU" altLang="ru-RU" sz="26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УлГУ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- 2011, </a:t>
            </a: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UK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- 2017, </a:t>
            </a: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MBA</a:t>
            </a: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ЛИНК - 2020)</a:t>
            </a:r>
            <a:r>
              <a:rPr lang="en-US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ru-RU" altLang="ru-RU" sz="2600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Работа: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Разрабатываю ПО с 1993 года (29 лет)</a:t>
            </a:r>
          </a:p>
          <a:p>
            <a:pPr marL="0" indent="0">
              <a:spcBef>
                <a:spcPct val="0"/>
              </a:spcBef>
              <a:buNone/>
            </a:pPr>
            <a:r>
              <a:rPr lang="ru-RU" altLang="ru-RU" sz="26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Преподаю с 1997 года (25 лет)</a:t>
            </a:r>
            <a:endParaRPr lang="ru-RU" altLang="ru-RU" sz="26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6672"/>
            <a:ext cx="1626090" cy="17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294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dirty="0"/>
              <a:t>Что вы получите потом?</a:t>
            </a:r>
          </a:p>
          <a:p>
            <a:r>
              <a:rPr lang="ru-RU" dirty="0"/>
              <a:t>Какие возможности у вас открываются?</a:t>
            </a:r>
          </a:p>
          <a:p>
            <a:r>
              <a:rPr lang="ru-RU" dirty="0"/>
              <a:t>А что вы хотите?</a:t>
            </a:r>
          </a:p>
          <a:p>
            <a:r>
              <a:rPr lang="ru-RU" b="1" dirty="0"/>
              <a:t>Кем вы хотите быть?</a:t>
            </a:r>
          </a:p>
        </p:txBody>
      </p:sp>
    </p:spTree>
    <p:extLst>
      <p:ext uri="{BB962C8B-B14F-4D97-AF65-F5344CB8AC3E}">
        <p14:creationId xmlns:p14="http://schemas.microsoft.com/office/powerpoint/2010/main" val="394028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dirty="0"/>
              <a:t>Что вы получите потом?</a:t>
            </a:r>
          </a:p>
          <a:p>
            <a:r>
              <a:rPr lang="ru-RU" dirty="0"/>
              <a:t>Какие возможности у вас открываются?</a:t>
            </a:r>
          </a:p>
          <a:p>
            <a:r>
              <a:rPr lang="ru-RU" dirty="0"/>
              <a:t>А что вы хотите?</a:t>
            </a:r>
          </a:p>
          <a:p>
            <a:r>
              <a:rPr lang="ru-RU" dirty="0"/>
              <a:t>Кем вы хотите быть?</a:t>
            </a:r>
          </a:p>
          <a:p>
            <a:r>
              <a:rPr lang="ru-RU" b="1" dirty="0"/>
              <a:t>Если вы выбираете быть </a:t>
            </a:r>
            <a:r>
              <a:rPr lang="ru-RU" b="1" dirty="0">
                <a:solidFill>
                  <a:srgbClr val="00B050"/>
                </a:solidFill>
              </a:rPr>
              <a:t>ЗДЕСЬ</a:t>
            </a:r>
            <a:r>
              <a:rPr lang="ru-RU" dirty="0"/>
              <a:t> – </a:t>
            </a:r>
            <a:r>
              <a:rPr lang="ru-RU" b="1" dirty="0"/>
              <a:t>куда вас приведет жизнь? Через 2 года? Через 4? </a:t>
            </a:r>
          </a:p>
        </p:txBody>
      </p:sp>
    </p:spTree>
    <p:extLst>
      <p:ext uri="{BB962C8B-B14F-4D97-AF65-F5344CB8AC3E}">
        <p14:creationId xmlns:p14="http://schemas.microsoft.com/office/powerpoint/2010/main" val="305201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вы получаете прямо сейчас?</a:t>
            </a:r>
          </a:p>
          <a:p>
            <a:r>
              <a:rPr lang="ru-RU" dirty="0"/>
              <a:t>Что вы получите потом?</a:t>
            </a:r>
          </a:p>
          <a:p>
            <a:r>
              <a:rPr lang="ru-RU" dirty="0"/>
              <a:t>Какие возможности у вас открываются?</a:t>
            </a:r>
          </a:p>
          <a:p>
            <a:r>
              <a:rPr lang="ru-RU" dirty="0"/>
              <a:t>А что вы хотите?</a:t>
            </a:r>
          </a:p>
          <a:p>
            <a:r>
              <a:rPr lang="ru-RU" dirty="0"/>
              <a:t>Кем вы хотите быть?</a:t>
            </a:r>
          </a:p>
          <a:p>
            <a:r>
              <a:rPr lang="ru-RU" b="1" dirty="0"/>
              <a:t>Если вы выбираете быть </a:t>
            </a:r>
            <a:r>
              <a:rPr lang="ru-RU" b="1" dirty="0">
                <a:solidFill>
                  <a:srgbClr val="00B050"/>
                </a:solidFill>
              </a:rPr>
              <a:t>ЗДЕСЬ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ru-RU" b="1" dirty="0"/>
              <a:t>куда вас приведет жизнь?</a:t>
            </a:r>
            <a:r>
              <a:rPr lang="ru-RU" dirty="0"/>
              <a:t> Через 2 года? Через 4? </a:t>
            </a:r>
            <a:r>
              <a:rPr lang="ru-RU" b="1" dirty="0"/>
              <a:t>Через 10? Через 15? Через 25? Через 50?</a:t>
            </a:r>
          </a:p>
        </p:txBody>
      </p:sp>
    </p:spTree>
    <p:extLst>
      <p:ext uri="{BB962C8B-B14F-4D97-AF65-F5344CB8AC3E}">
        <p14:creationId xmlns:p14="http://schemas.microsoft.com/office/powerpoint/2010/main" val="263605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Что вы получаете прямо сейчас?</a:t>
            </a:r>
          </a:p>
          <a:p>
            <a:r>
              <a:rPr lang="ru-RU" sz="2400" dirty="0"/>
              <a:t>Что вы получите потом?</a:t>
            </a:r>
          </a:p>
          <a:p>
            <a:r>
              <a:rPr lang="ru-RU" sz="2400" dirty="0"/>
              <a:t>Какие возможности у вас открываются?</a:t>
            </a:r>
          </a:p>
          <a:p>
            <a:r>
              <a:rPr lang="ru-RU" sz="2400" dirty="0"/>
              <a:t>А что вы хотите?</a:t>
            </a:r>
          </a:p>
          <a:p>
            <a:r>
              <a:rPr lang="ru-RU" sz="2400" dirty="0"/>
              <a:t>Кем вы хотите быть?</a:t>
            </a:r>
          </a:p>
          <a:p>
            <a:r>
              <a:rPr lang="ru-RU" sz="2400" dirty="0"/>
              <a:t>Если вы выбираете быть здесь – куда вас приведет жизнь? Через 2 года? Через 4? Через 10? Через 15? Через 25? Через 50?</a:t>
            </a:r>
          </a:p>
          <a:p>
            <a:r>
              <a:rPr lang="ru-RU" sz="2400" b="1" dirty="0"/>
              <a:t>Если вы выбираете быть </a:t>
            </a:r>
            <a:r>
              <a:rPr lang="ru-RU" sz="2400" b="1" dirty="0">
                <a:solidFill>
                  <a:srgbClr val="FF0000"/>
                </a:solidFill>
              </a:rPr>
              <a:t>НЕ ЗДЕСЬ </a:t>
            </a:r>
            <a:r>
              <a:rPr lang="ru-RU" sz="2400" b="1" dirty="0"/>
              <a:t>– куда вас приведет жизнь? Через 2 года? Через 4? </a:t>
            </a:r>
          </a:p>
        </p:txBody>
      </p:sp>
    </p:spTree>
    <p:extLst>
      <p:ext uri="{BB962C8B-B14F-4D97-AF65-F5344CB8AC3E}">
        <p14:creationId xmlns:p14="http://schemas.microsoft.com/office/powerpoint/2010/main" val="23951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Так зачем вы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Что вы получаете прямо сейчас?</a:t>
            </a:r>
          </a:p>
          <a:p>
            <a:r>
              <a:rPr lang="ru-RU" sz="2400" dirty="0"/>
              <a:t>Что вы получите потом?</a:t>
            </a:r>
          </a:p>
          <a:p>
            <a:r>
              <a:rPr lang="ru-RU" sz="2400" dirty="0"/>
              <a:t>Какие возможности у вас открываются?</a:t>
            </a:r>
          </a:p>
          <a:p>
            <a:r>
              <a:rPr lang="ru-RU" sz="2400" dirty="0"/>
              <a:t>А что вы хотите?</a:t>
            </a:r>
          </a:p>
          <a:p>
            <a:r>
              <a:rPr lang="ru-RU" sz="2400" dirty="0"/>
              <a:t>Кем вы хотите быть?</a:t>
            </a:r>
          </a:p>
          <a:p>
            <a:r>
              <a:rPr lang="ru-RU" sz="2400" dirty="0"/>
              <a:t>Если вы выбираете быть здесь – куда вас приведет жизнь? Через 2 года? Через 4? Через 10? Через 15? Через 25? Через 50?</a:t>
            </a:r>
          </a:p>
          <a:p>
            <a:r>
              <a:rPr lang="ru-RU" sz="2400" b="1" dirty="0"/>
              <a:t>Если вы выбираете быть </a:t>
            </a:r>
            <a:r>
              <a:rPr lang="ru-RU" sz="2400" b="1" dirty="0">
                <a:solidFill>
                  <a:srgbClr val="FF0000"/>
                </a:solidFill>
              </a:rPr>
              <a:t>НЕ ЗДЕСЬ </a:t>
            </a:r>
            <a:r>
              <a:rPr lang="ru-RU" sz="2400" b="1" dirty="0"/>
              <a:t>– куда вас приведет жизнь? </a:t>
            </a:r>
            <a:r>
              <a:rPr lang="ru-RU" sz="2400" dirty="0"/>
              <a:t>Через 2 года? Через 4? </a:t>
            </a:r>
            <a:r>
              <a:rPr lang="ru-RU" sz="2400" b="1" dirty="0"/>
              <a:t>Через 10? Через 15? Через 25? Через 50?</a:t>
            </a:r>
          </a:p>
          <a:p>
            <a:pPr marL="0" indent="0"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585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ru-RU" b="1" dirty="0">
                <a:solidFill>
                  <a:srgbClr val="00B050"/>
                </a:solidFill>
              </a:rPr>
              <a:t>Добровольное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/>
              <a:t>домашнее задание (до конца курса!)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1. *Найти в личном окружении (лично знакомы!) людей (минимум 3), кто занимается тем, что им на самом деле нравиться 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u="sng" dirty="0"/>
              <a:t>Формула счастья: </a:t>
            </a:r>
            <a:r>
              <a:rPr lang="ru-RU" sz="2400" b="1" dirty="0"/>
              <a:t>«Счастье – это когда с радостью идешь на работу и с радостью возвращаешься домой» 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(Вторая составляющая счастья – это счастливая семейная жизнь – но это за рамками «Основ Программирования», да и вузовской программы в целом, пожалуй </a:t>
            </a:r>
            <a:r>
              <a:rPr lang="ru-RU" sz="2400" dirty="0">
                <a:sym typeface="Wingdings" panose="05000000000000000000" pitchFamily="2" charset="2"/>
              </a:rPr>
              <a:t> </a:t>
            </a:r>
            <a:r>
              <a:rPr lang="ru-RU" sz="2400" dirty="0"/>
              <a:t>)</a:t>
            </a:r>
          </a:p>
          <a:p>
            <a:pPr marL="0" indent="0"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56880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ru-RU" b="1" dirty="0">
                <a:solidFill>
                  <a:srgbClr val="00B050"/>
                </a:solidFill>
              </a:rPr>
              <a:t>Добровольное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/>
              <a:t>домашнее задание (до конца курса!)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2. *Что из специализаций, доступных после обучения на </a:t>
            </a:r>
            <a:r>
              <a:rPr lang="ru-RU" sz="2400" dirty="0" err="1"/>
              <a:t>ФИСТе</a:t>
            </a:r>
            <a:r>
              <a:rPr lang="ru-RU" sz="2400" dirty="0"/>
              <a:t>, лично Вам интересно? Выбрать не менее 3.</a:t>
            </a:r>
          </a:p>
          <a:p>
            <a:pPr marL="0" indent="0">
              <a:buNone/>
            </a:pPr>
            <a:r>
              <a:rPr lang="ru-RU" sz="2400" dirty="0"/>
              <a:t>3. **До конца семестра найти и, желательно, познакомиться, минимум с 3 представителями каждой из этих специализаций – тех, кто учился этому (желательно), и этим занимается профессионально (обязательно). </a:t>
            </a:r>
          </a:p>
          <a:p>
            <a:pPr marL="0" indent="0">
              <a:buNone/>
            </a:pPr>
            <a:r>
              <a:rPr lang="ru-RU" sz="2400" dirty="0"/>
              <a:t>4. ***Выяснить у них, чем они на самом деле занимаются на работе каждый день, чем им нравится их работа.</a:t>
            </a:r>
          </a:p>
          <a:p>
            <a:pPr marL="0" indent="0">
              <a:buNone/>
            </a:pPr>
            <a:r>
              <a:rPr lang="ru-RU" sz="2400" dirty="0"/>
              <a:t>5. **Примерить на себя – а будет ли лично вам интересным заниматься этим?</a:t>
            </a:r>
          </a:p>
        </p:txBody>
      </p:sp>
    </p:spTree>
    <p:extLst>
      <p:ext uri="{BB962C8B-B14F-4D97-AF65-F5344CB8AC3E}">
        <p14:creationId xmlns:p14="http://schemas.microsoft.com/office/powerpoint/2010/main" val="89357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Основы программирования</a:t>
            </a:r>
            <a:br>
              <a:rPr lang="ru-RU" b="1" dirty="0"/>
            </a:br>
            <a:r>
              <a:rPr lang="ru-RU" b="1" dirty="0"/>
              <a:t>(на Си)</a:t>
            </a:r>
          </a:p>
        </p:txBody>
      </p:sp>
    </p:spTree>
    <p:extLst>
      <p:ext uri="{BB962C8B-B14F-4D97-AF65-F5344CB8AC3E}">
        <p14:creationId xmlns:p14="http://schemas.microsoft.com/office/powerpoint/2010/main" val="1018735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Основы программирования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Почему «на Си»?</a:t>
            </a:r>
          </a:p>
        </p:txBody>
      </p:sp>
    </p:spTree>
    <p:extLst>
      <p:ext uri="{BB962C8B-B14F-4D97-AF65-F5344CB8AC3E}">
        <p14:creationId xmlns:p14="http://schemas.microsoft.com/office/powerpoint/2010/main" val="237545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96752"/>
            <a:ext cx="8856984" cy="4929411"/>
          </a:xfrm>
        </p:spPr>
        <p:txBody>
          <a:bodyPr>
            <a:noAutofit/>
          </a:bodyPr>
          <a:lstStyle/>
          <a:p>
            <a:r>
              <a:rPr lang="ru-RU" sz="2000" b="1" dirty="0"/>
              <a:t>C</a:t>
            </a:r>
            <a:r>
              <a:rPr lang="ru-RU" sz="2000" dirty="0"/>
              <a:t> (</a:t>
            </a:r>
            <a:r>
              <a:rPr lang="ru-RU" sz="2000" dirty="0">
                <a:hlinkClick r:id="rId2" tooltip="Русский язык"/>
              </a:rPr>
              <a:t>рус.</a:t>
            </a:r>
            <a:r>
              <a:rPr lang="ru-RU" sz="2000" dirty="0"/>
              <a:t> </a:t>
            </a:r>
            <a:r>
              <a:rPr lang="ru-RU" sz="2000" i="1" dirty="0"/>
              <a:t>Си</a:t>
            </a:r>
            <a:r>
              <a:rPr lang="ru-RU" sz="2000" dirty="0"/>
              <a:t>) — </a:t>
            </a:r>
            <a:r>
              <a:rPr lang="ru-RU" sz="2000" dirty="0">
                <a:hlinkClick r:id="rId3" tooltip="Компилятор"/>
              </a:rPr>
              <a:t>компилируемый</a:t>
            </a:r>
            <a:r>
              <a:rPr lang="ru-RU" sz="2000" dirty="0"/>
              <a:t> </a:t>
            </a:r>
            <a:r>
              <a:rPr lang="ru-RU" sz="2000" dirty="0">
                <a:hlinkClick r:id="rId4" tooltip="Статическая типизация"/>
              </a:rPr>
              <a:t>статически типизированный</a:t>
            </a:r>
            <a:r>
              <a:rPr lang="ru-RU" sz="2000" dirty="0"/>
              <a:t> </a:t>
            </a:r>
            <a:r>
              <a:rPr lang="ru-RU" sz="2000" dirty="0">
                <a:hlinkClick r:id="rId5" tooltip="Язык программирования"/>
              </a:rPr>
              <a:t>язык программирования</a:t>
            </a:r>
            <a:r>
              <a:rPr lang="ru-RU" sz="2000" dirty="0"/>
              <a:t> общего назначения, разработанный в 1969—1973 годах сотрудником </a:t>
            </a:r>
            <a:r>
              <a:rPr lang="ru-RU" sz="2000" dirty="0" err="1">
                <a:hlinkClick r:id="rId6" tooltip="Bell Labs"/>
              </a:rPr>
              <a:t>Bell</a:t>
            </a:r>
            <a:r>
              <a:rPr lang="ru-RU" sz="2000" dirty="0">
                <a:hlinkClick r:id="rId6" tooltip="Bell Labs"/>
              </a:rPr>
              <a:t> </a:t>
            </a:r>
            <a:r>
              <a:rPr lang="ru-RU" sz="2000" dirty="0" err="1">
                <a:hlinkClick r:id="rId6" tooltip="Bell Labs"/>
              </a:rPr>
              <a:t>Labs</a:t>
            </a:r>
            <a:r>
              <a:rPr lang="ru-RU" sz="2000" dirty="0"/>
              <a:t> </a:t>
            </a:r>
            <a:r>
              <a:rPr lang="ru-RU" sz="2000" dirty="0" err="1">
                <a:hlinkClick r:id="rId7" tooltip="Ритчи, Деннис"/>
              </a:rPr>
              <a:t>Деннисом</a:t>
            </a:r>
            <a:r>
              <a:rPr lang="ru-RU" sz="2000" dirty="0">
                <a:hlinkClick r:id="rId7" tooltip="Ритчи, Деннис"/>
              </a:rPr>
              <a:t> </a:t>
            </a:r>
            <a:r>
              <a:rPr lang="ru-RU" sz="2000" dirty="0" err="1">
                <a:hlinkClick r:id="rId7" tooltip="Ритчи, Деннис"/>
              </a:rPr>
              <a:t>Ритчи</a:t>
            </a:r>
            <a:r>
              <a:rPr lang="ru-RU" sz="2000" dirty="0"/>
              <a:t> как развитие языка </a:t>
            </a:r>
            <a:r>
              <a:rPr lang="ru-RU" sz="2000" dirty="0">
                <a:hlinkClick r:id="rId8" tooltip="Би (язык программирования)"/>
              </a:rPr>
              <a:t>Би</a:t>
            </a:r>
            <a:r>
              <a:rPr lang="ru-RU" sz="2000" dirty="0"/>
              <a:t>. Первоначально был разработан для реализации </a:t>
            </a:r>
            <a:r>
              <a:rPr lang="ru-RU" sz="2000" dirty="0">
                <a:hlinkClick r:id="rId9" tooltip="Операционная система"/>
              </a:rPr>
              <a:t>операционной системы</a:t>
            </a:r>
            <a:r>
              <a:rPr lang="ru-RU" sz="2000" dirty="0"/>
              <a:t> </a:t>
            </a:r>
            <a:r>
              <a:rPr lang="ru-RU" sz="2000" dirty="0">
                <a:hlinkClick r:id="rId10" tooltip="UNIX"/>
              </a:rPr>
              <a:t>UNIX</a:t>
            </a:r>
            <a:r>
              <a:rPr lang="ru-RU" sz="2000" dirty="0"/>
              <a:t>, но, впоследствии, был </a:t>
            </a:r>
            <a:r>
              <a:rPr lang="ru-RU" sz="2000" dirty="0">
                <a:hlinkClick r:id="rId11" tooltip="Портирование"/>
              </a:rPr>
              <a:t>перенесён</a:t>
            </a:r>
            <a:r>
              <a:rPr lang="ru-RU" sz="2000" dirty="0"/>
              <a:t> на множество других платформ. Благодаря близости по скорости выполнения программ, написанных на Си, к </a:t>
            </a:r>
            <a:r>
              <a:rPr lang="ru-RU" sz="2000" dirty="0">
                <a:hlinkClick r:id="rId12" tooltip="Язык ассемблера"/>
              </a:rPr>
              <a:t>языку ассемблера</a:t>
            </a:r>
            <a:r>
              <a:rPr lang="ru-RU" sz="2000" dirty="0"/>
              <a:t>, этот язык получил широкое применение при создании </a:t>
            </a:r>
            <a:r>
              <a:rPr lang="ru-RU" sz="2000" dirty="0">
                <a:hlinkClick r:id="rId13" tooltip="Системное программное обеспечение"/>
              </a:rPr>
              <a:t>системного программного обеспечения</a:t>
            </a:r>
            <a:r>
              <a:rPr lang="ru-RU" sz="2000" dirty="0"/>
              <a:t> и </a:t>
            </a:r>
            <a:r>
              <a:rPr lang="ru-RU" sz="2000" dirty="0">
                <a:hlinkClick r:id="rId14" tooltip="Прикладное программное обеспечение"/>
              </a:rPr>
              <a:t>прикладного программного обеспечения</a:t>
            </a:r>
            <a:r>
              <a:rPr lang="ru-RU" sz="2000" dirty="0"/>
              <a:t> для решения широкого круга задач. </a:t>
            </a:r>
            <a:r>
              <a:rPr lang="ru-RU" sz="2000" i="1" dirty="0"/>
              <a:t>Язык программирования С оказал существенное влияние на развитие индустрии программного обеспечения, а его синтаксис стал основой для таких языков программирования, как </a:t>
            </a:r>
            <a:r>
              <a:rPr lang="ru-RU" sz="2000" i="1" dirty="0">
                <a:hlinkClick r:id="rId15" tooltip="C++"/>
              </a:rPr>
              <a:t>C++</a:t>
            </a:r>
            <a:r>
              <a:rPr lang="ru-RU" sz="2000" i="1" dirty="0"/>
              <a:t>, </a:t>
            </a:r>
            <a:r>
              <a:rPr lang="ru-RU" sz="2000" i="1" dirty="0">
                <a:hlinkClick r:id="rId16" tooltip="C Sharp"/>
              </a:rPr>
              <a:t>C#</a:t>
            </a:r>
            <a:r>
              <a:rPr lang="ru-RU" sz="2000" i="1" dirty="0"/>
              <a:t>, </a:t>
            </a:r>
            <a:r>
              <a:rPr lang="ru-RU" sz="2000" i="1" dirty="0" err="1">
                <a:hlinkClick r:id="rId17" tooltip="Java"/>
              </a:rPr>
              <a:t>Java</a:t>
            </a:r>
            <a:r>
              <a:rPr lang="ru-RU" sz="2000" i="1" dirty="0"/>
              <a:t> </a:t>
            </a:r>
            <a:r>
              <a:rPr lang="ru-RU" sz="2000" dirty="0"/>
              <a:t>и </a:t>
            </a:r>
            <a:r>
              <a:rPr lang="ru-RU" sz="2000" dirty="0">
                <a:hlinkClick r:id="rId18" tooltip="D (язык программирования)"/>
              </a:rPr>
              <a:t>D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r>
              <a:rPr lang="en-US" sz="1800" dirty="0">
                <a:hlinkClick r:id="rId19"/>
              </a:rPr>
              <a:t>https://ru.wikipedia.org/wiki/%D0%A1%D0%B8_%28%D1%8F%D0%B7%D1%8B%D0%BA_%D0%BF%D1%80%D0%BE%D0%B3%D1%80%D0%B0%D0%BC%D0%BC%D0%B8%D1%80%D0%BE%D0%B2%D0%B0%D0%BD%D0%B8%D1%8F%29</a:t>
            </a:r>
            <a:r>
              <a:rPr lang="ru-RU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7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 </a:t>
            </a:r>
            <a:r>
              <a:rPr lang="en-US" b="1" dirty="0"/>
              <a:t>SimbirSoft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SimbirSoft</a:t>
            </a:r>
            <a:r>
              <a:rPr lang="en-US" sz="2800" dirty="0"/>
              <a:t> - </a:t>
            </a:r>
            <a:r>
              <a:rPr lang="ru-RU" sz="2800" dirty="0"/>
              <a:t>крупнейшая в регионе ИТ компания (около 1400 сотрудников, из них 300+ в Ульяновске) – входим в 50 самых крупных ИТ компаний РФ</a:t>
            </a:r>
          </a:p>
          <a:p>
            <a:r>
              <a:rPr lang="ru-RU" sz="2800" dirty="0"/>
              <a:t>Разработка заказного сложного ПО</a:t>
            </a:r>
          </a:p>
          <a:p>
            <a:r>
              <a:rPr lang="ru-RU" sz="2800" dirty="0"/>
              <a:t>Лидеры по темпам роста в РФ (в 2015-2021 годах)</a:t>
            </a:r>
          </a:p>
          <a:p>
            <a:endParaRPr lang="ru-RU" sz="2800" dirty="0"/>
          </a:p>
          <a:p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50316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Языки программирования 01</a:t>
            </a:r>
            <a:r>
              <a:rPr lang="en-US" b="1" dirty="0"/>
              <a:t>/</a:t>
            </a:r>
            <a:r>
              <a:rPr lang="ru-RU" b="1" dirty="0"/>
              <a:t>2022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594928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http://www.tiobe.com/index.php/content/paperinfo/tpci/index.html</a:t>
            </a:r>
            <a:r>
              <a:rPr lang="ru-RU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5815-4742-4BA6-A9D6-62282F7A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41" y="1380839"/>
            <a:ext cx="87261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 чем будем писать?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 Visual Studio Community </a:t>
            </a:r>
            <a:r>
              <a:rPr lang="ru-RU" dirty="0"/>
              <a:t>2019</a:t>
            </a:r>
            <a:r>
              <a:rPr lang="en-US" dirty="0"/>
              <a:t>/201</a:t>
            </a:r>
            <a:r>
              <a:rPr lang="ru-RU" dirty="0"/>
              <a:t>7</a:t>
            </a:r>
            <a:r>
              <a:rPr lang="en-US" dirty="0"/>
              <a:t>/2015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или</a:t>
            </a:r>
          </a:p>
          <a:p>
            <a:r>
              <a:rPr lang="en-US" dirty="0"/>
              <a:t>MS Visual Studio Express 2015 </a:t>
            </a:r>
            <a:r>
              <a:rPr lang="ru-RU" dirty="0"/>
              <a:t>для </a:t>
            </a:r>
            <a:r>
              <a:rPr lang="en-US" dirty="0"/>
              <a:t>Windows Desktop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или</a:t>
            </a:r>
          </a:p>
          <a:p>
            <a:pPr marL="0" indent="0">
              <a:buNone/>
            </a:pPr>
            <a:r>
              <a:rPr lang="ru-RU" dirty="0"/>
              <a:t>???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64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Простейшая программа на Си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628800"/>
            <a:ext cx="67687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#include &lt;</a:t>
            </a:r>
            <a:r>
              <a:rPr lang="en-US" b="1" dirty="0" err="1"/>
              <a:t>stdio.h</a:t>
            </a:r>
            <a:r>
              <a:rPr lang="en-US" b="1" dirty="0"/>
              <a:t>&gt;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en-US" b="1" dirty="0"/>
              <a:t>void  main()</a:t>
            </a:r>
          </a:p>
          <a:p>
            <a:pPr marL="0" indent="0">
              <a:buNone/>
            </a:pPr>
            <a:r>
              <a:rPr lang="ru-RU" b="1" dirty="0"/>
              <a:t>{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printf</a:t>
            </a:r>
            <a:r>
              <a:rPr lang="en-US" b="1" dirty="0"/>
              <a:t>("Hello world!");</a:t>
            </a:r>
          </a:p>
          <a:p>
            <a:pPr marL="0" indent="0">
              <a:buNone/>
            </a:pPr>
            <a:r>
              <a:rPr lang="ru-RU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579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 простейшей программы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4FE4F4-6A10-4C12-83A0-FB1589E1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2132856"/>
            <a:ext cx="8532440" cy="36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простейшей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98E996-1A31-4550-88CC-B579306F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0" y="1628800"/>
            <a:ext cx="8532440" cy="48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00B050"/>
                </a:solidFill>
              </a:rPr>
              <a:t>Лабораторная работа №1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В классе сделаны задачи:</a:t>
            </a:r>
          </a:p>
          <a:p>
            <a:r>
              <a:rPr lang="ru-RU" sz="2300" dirty="0"/>
              <a:t>0. </a:t>
            </a:r>
            <a:r>
              <a:rPr lang="en-US" sz="2300" dirty="0"/>
              <a:t>Hello world</a:t>
            </a:r>
            <a:endParaRPr lang="ru-RU" sz="2300" dirty="0"/>
          </a:p>
          <a:p>
            <a:r>
              <a:rPr lang="ru-RU" sz="2300" dirty="0"/>
              <a:t>1. Вывод информации об ученике</a:t>
            </a:r>
          </a:p>
          <a:p>
            <a:r>
              <a:rPr lang="ru-RU" sz="2300" dirty="0"/>
              <a:t>2. Вывод информации об ученике в обратном порядке</a:t>
            </a:r>
          </a:p>
          <a:p>
            <a:r>
              <a:rPr lang="ru-RU" sz="2300" dirty="0"/>
              <a:t>3. Вывод информации об  ученике и в прямом и в обратном порядке</a:t>
            </a:r>
          </a:p>
          <a:p>
            <a:endParaRPr lang="ru-RU" sz="2300" dirty="0"/>
          </a:p>
          <a:p>
            <a:endParaRPr lang="ru-RU" sz="2300" dirty="0"/>
          </a:p>
          <a:p>
            <a:r>
              <a:rPr lang="ru-RU" sz="2300" dirty="0"/>
              <a:t>Дома сделана задача:</a:t>
            </a:r>
          </a:p>
          <a:p>
            <a:r>
              <a:rPr lang="ru-RU" sz="2300" dirty="0"/>
              <a:t>ДЗ-1.  В консоли при помощи </a:t>
            </a:r>
            <a:r>
              <a:rPr lang="en-US" sz="2300" dirty="0" err="1"/>
              <a:t>printf</a:t>
            </a:r>
            <a:r>
              <a:rPr lang="en-US" sz="2300" dirty="0"/>
              <a:t> </a:t>
            </a:r>
            <a:r>
              <a:rPr lang="ru-RU" sz="2300" dirty="0"/>
              <a:t>сформирован красивый рисунок, например такой:</a:t>
            </a:r>
            <a:endParaRPr lang="en-US" sz="2300" dirty="0"/>
          </a:p>
          <a:p>
            <a:endParaRPr lang="en-US" sz="2300" dirty="0"/>
          </a:p>
          <a:p>
            <a:endParaRPr lang="ru-RU" sz="2300" dirty="0"/>
          </a:p>
          <a:p>
            <a:endParaRPr lang="ru-RU" sz="23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1B5BD-0E45-424B-8DF7-1EA582A3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221088"/>
            <a:ext cx="169568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3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0. </a:t>
            </a:r>
            <a:r>
              <a:rPr lang="en-US" sz="3200" b="1" dirty="0"/>
              <a:t>Hello World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980728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Запускаем </a:t>
            </a:r>
            <a:r>
              <a:rPr lang="en-US" dirty="0"/>
              <a:t>MS VS (Microsoft Visual Studio)</a:t>
            </a:r>
          </a:p>
          <a:p>
            <a:pPr marL="342900" indent="-342900">
              <a:buAutoNum type="arabicPeriod"/>
            </a:pPr>
            <a:r>
              <a:rPr lang="ru-RU" dirty="0"/>
              <a:t>Создаем проект</a:t>
            </a:r>
          </a:p>
          <a:p>
            <a:pPr marL="342900" indent="-342900">
              <a:buAutoNum type="arabicPeriod"/>
            </a:pPr>
            <a:r>
              <a:rPr lang="ru-RU" dirty="0"/>
              <a:t>Добавляем  файл для исходного кода</a:t>
            </a:r>
          </a:p>
          <a:p>
            <a:pPr marL="342900" indent="-342900">
              <a:buAutoNum type="arabicPeriod"/>
            </a:pPr>
            <a:r>
              <a:rPr lang="ru-RU" dirty="0"/>
              <a:t>Набираем текст программы</a:t>
            </a:r>
          </a:p>
          <a:p>
            <a:pPr marL="342900" indent="-342900">
              <a:buAutoNum type="arabicPeriod"/>
            </a:pPr>
            <a:r>
              <a:rPr lang="ru-RU" dirty="0"/>
              <a:t>Запускаем программу на выполнение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FF0000"/>
                </a:solidFill>
              </a:rPr>
              <a:t>Побороть закрывающуюся консоль! (Если надо!!!)</a:t>
            </a:r>
          </a:p>
          <a:p>
            <a:pPr marL="342900" indent="-342900">
              <a:buAutoNum type="arabicPeriod"/>
            </a:pPr>
            <a:r>
              <a:rPr lang="ru-RU" dirty="0"/>
              <a:t>Наслаждаемся видом работающей программы!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79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02990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85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.2.1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17550"/>
            <a:ext cx="8305800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416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.2.2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30250"/>
            <a:ext cx="828675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3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я здесь от </a:t>
            </a:r>
            <a:r>
              <a:rPr lang="en-US" b="1" dirty="0" err="1"/>
              <a:t>SimbirSoft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3096"/>
          </a:xfrm>
        </p:spPr>
        <p:txBody>
          <a:bodyPr>
            <a:normAutofit fontScale="85000" lnSpcReduction="20000"/>
          </a:bodyPr>
          <a:lstStyle/>
          <a:p>
            <a:r>
              <a:rPr lang="ru-RU" sz="3100" dirty="0"/>
              <a:t>Нам нужны разработчики – программисты, тестировщики, аналитики, руководители групп (</a:t>
            </a:r>
            <a:r>
              <a:rPr lang="ru-RU" sz="3100" dirty="0" err="1"/>
              <a:t>тим-лиды</a:t>
            </a:r>
            <a:r>
              <a:rPr lang="ru-RU" sz="3100" dirty="0"/>
              <a:t>), верстальщики и много </a:t>
            </a:r>
            <a:r>
              <a:rPr lang="ru-RU" sz="3100" dirty="0" err="1"/>
              <a:t>много</a:t>
            </a:r>
            <a:r>
              <a:rPr lang="ru-RU" sz="3100" dirty="0"/>
              <a:t> </a:t>
            </a:r>
            <a:r>
              <a:rPr lang="ru-RU" sz="3100" dirty="0" err="1"/>
              <a:t>много</a:t>
            </a:r>
            <a:r>
              <a:rPr lang="ru-RU" sz="3100" dirty="0"/>
              <a:t> др. </a:t>
            </a:r>
          </a:p>
          <a:p>
            <a:r>
              <a:rPr lang="ru-RU" sz="3100" dirty="0"/>
              <a:t>9</a:t>
            </a:r>
            <a:r>
              <a:rPr lang="en-US" sz="3100" dirty="0"/>
              <a:t>0+</a:t>
            </a:r>
            <a:r>
              <a:rPr lang="ru-RU" sz="3100" dirty="0"/>
              <a:t>% разработчиков имеют высшее образование.</a:t>
            </a:r>
          </a:p>
          <a:p>
            <a:r>
              <a:rPr lang="ru-RU" sz="3100" dirty="0"/>
              <a:t>Но далеко не 100% поступивших на ФИСТ доходят до ИТ работы.</a:t>
            </a:r>
          </a:p>
          <a:p>
            <a:r>
              <a:rPr lang="ru-RU" sz="3100" dirty="0"/>
              <a:t>Я здесь чтобы увеличить вероятность для каждого из поступивших на ФИСТ на то, что он(а) станет профессиональным </a:t>
            </a:r>
            <a:r>
              <a:rPr lang="ru-RU" sz="3100" dirty="0" err="1"/>
              <a:t>Итишником</a:t>
            </a:r>
            <a:r>
              <a:rPr lang="ru-RU" sz="3100" dirty="0"/>
              <a:t> не только по диплому, но и фактически.</a:t>
            </a:r>
          </a:p>
          <a:p>
            <a:r>
              <a:rPr lang="ru-RU" sz="3100" dirty="0"/>
              <a:t>В конце концов – чтобы в </a:t>
            </a:r>
            <a:r>
              <a:rPr lang="en-US" sz="3100" dirty="0"/>
              <a:t>SimbirSoft </a:t>
            </a:r>
            <a:r>
              <a:rPr lang="ru-RU" sz="3100" dirty="0"/>
              <a:t>пришло много (десятки и сотни) выпускников этого курса.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464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.2.3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28800"/>
            <a:ext cx="5616624" cy="389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514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.2.4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81092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235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.2.5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08720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623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.3.1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20725"/>
            <a:ext cx="8305800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157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.3.2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14375"/>
            <a:ext cx="83058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74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.3.3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714375"/>
            <a:ext cx="83185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405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.3.4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98500"/>
            <a:ext cx="82804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32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.3.5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39775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708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</a:t>
            </a:r>
            <a:r>
              <a:rPr lang="en-US" sz="3200" b="1" dirty="0"/>
              <a:t>4</a:t>
            </a:r>
            <a:endParaRPr lang="ru-RU" sz="32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39775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305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.5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39775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77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я здесь?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Мне это нравится. Я ощущаю, что я делаю что-то важное и полезное. </a:t>
            </a:r>
          </a:p>
          <a:p>
            <a:r>
              <a:rPr lang="ru-RU" sz="2800" dirty="0"/>
              <a:t>Я помогаю людям стать профи. </a:t>
            </a:r>
          </a:p>
          <a:p>
            <a:pPr marL="361950" indent="0">
              <a:buNone/>
            </a:pPr>
            <a:r>
              <a:rPr lang="ru-RU" sz="2800" dirty="0"/>
              <a:t>Во-первых, помогаю выбрать именно ИХ ПУТЬ, </a:t>
            </a:r>
          </a:p>
          <a:p>
            <a:pPr marL="361950" indent="0">
              <a:buNone/>
            </a:pPr>
            <a:r>
              <a:rPr lang="ru-RU" sz="2800" dirty="0"/>
              <a:t>во-вторых – если их путь – это путь в ИТ  - помогаю стать ИТ профи.</a:t>
            </a:r>
          </a:p>
          <a:p>
            <a:pPr marL="357188" indent="-357188"/>
            <a:r>
              <a:rPr lang="ru-RU" sz="2800" dirty="0"/>
              <a:t>Я считаю, что реализоваться, состояться как профи, быть нужным, полезным  - это правильно!</a:t>
            </a:r>
          </a:p>
          <a:p>
            <a:pPr marL="36195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08674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.6.1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032" y="692696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«</a:t>
            </a:r>
            <a:r>
              <a:rPr lang="ru-RU" b="1" dirty="0" err="1"/>
              <a:t>Visual</a:t>
            </a:r>
            <a:r>
              <a:rPr lang="ru-RU" b="1" dirty="0"/>
              <a:t> </a:t>
            </a:r>
            <a:r>
              <a:rPr lang="ru-RU" b="1" dirty="0" err="1"/>
              <a:t>Studio</a:t>
            </a:r>
            <a:r>
              <a:rPr lang="ru-RU" b="1" dirty="0"/>
              <a:t> — Если консоль открывается и сразу закрывается»</a:t>
            </a:r>
          </a:p>
          <a:p>
            <a:r>
              <a:rPr lang="en-US" dirty="0">
                <a:hlinkClick r:id="rId2"/>
              </a:rPr>
              <a:t>https://objectone.ru/c/mvs-2012/visual-studio-esli-konsol-otkryvaetsya-i-srazu-zakryvaetsya/</a:t>
            </a:r>
            <a:r>
              <a:rPr lang="ru-RU" dirty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33" y="1700808"/>
            <a:ext cx="7404686" cy="481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475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.6.2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032" y="692696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«</a:t>
            </a:r>
            <a:r>
              <a:rPr lang="ru-RU" b="1" dirty="0" err="1"/>
              <a:t>Visual</a:t>
            </a:r>
            <a:r>
              <a:rPr lang="ru-RU" b="1" dirty="0"/>
              <a:t> </a:t>
            </a:r>
            <a:r>
              <a:rPr lang="ru-RU" b="1" dirty="0" err="1"/>
              <a:t>Studio</a:t>
            </a:r>
            <a:r>
              <a:rPr lang="ru-RU" b="1" dirty="0"/>
              <a:t> — Если консоль открывается и сразу закрывается»</a:t>
            </a:r>
          </a:p>
          <a:p>
            <a:r>
              <a:rPr lang="en-US" dirty="0">
                <a:hlinkClick r:id="rId2"/>
              </a:rPr>
              <a:t>https://objectone.ru/c/mvs-2012/visual-studio-esli-konsol-otkryvaetsya-i-srazu-zakryvaetsya/</a:t>
            </a:r>
            <a:r>
              <a:rPr lang="ru-RU" dirty="0"/>
              <a:t>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06430"/>
            <a:ext cx="6984776" cy="45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3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.6.3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032" y="692696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«</a:t>
            </a:r>
            <a:r>
              <a:rPr lang="ru-RU" b="1" dirty="0" err="1"/>
              <a:t>Visual</a:t>
            </a:r>
            <a:r>
              <a:rPr lang="ru-RU" b="1" dirty="0"/>
              <a:t> </a:t>
            </a:r>
            <a:r>
              <a:rPr lang="ru-RU" b="1" dirty="0" err="1"/>
              <a:t>Studio</a:t>
            </a:r>
            <a:r>
              <a:rPr lang="ru-RU" b="1" dirty="0"/>
              <a:t> — Если консоль открывается и сразу закрывается»</a:t>
            </a:r>
          </a:p>
          <a:p>
            <a:r>
              <a:rPr lang="en-US" dirty="0">
                <a:hlinkClick r:id="rId2"/>
              </a:rPr>
              <a:t>https://objectone.ru/c/mvs-2012/visual-studio-esli-konsol-otkryvaetsya-i-srazu-zakryvaetsya/</a:t>
            </a:r>
            <a:r>
              <a:rPr lang="ru-RU" dirty="0"/>
              <a:t>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28" y="1772816"/>
            <a:ext cx="7049095" cy="457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0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.6.4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032" y="692696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«</a:t>
            </a:r>
            <a:r>
              <a:rPr lang="ru-RU" b="1" dirty="0" err="1"/>
              <a:t>Visual</a:t>
            </a:r>
            <a:r>
              <a:rPr lang="ru-RU" b="1" dirty="0"/>
              <a:t> </a:t>
            </a:r>
            <a:r>
              <a:rPr lang="ru-RU" b="1" dirty="0" err="1"/>
              <a:t>Studio</a:t>
            </a:r>
            <a:r>
              <a:rPr lang="ru-RU" b="1" dirty="0"/>
              <a:t> — Если консоль открывается и сразу закрывается»</a:t>
            </a:r>
          </a:p>
          <a:p>
            <a:r>
              <a:rPr lang="en-US" dirty="0">
                <a:hlinkClick r:id="rId2"/>
              </a:rPr>
              <a:t>https://objectone.ru/c/mvs-2012/visual-studio-esli-konsol-otkryvaetsya-i-srazu-zakryvaetsya/</a:t>
            </a:r>
            <a:r>
              <a:rPr lang="ru-RU" dirty="0"/>
              <a:t>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693772"/>
            <a:ext cx="7344817" cy="483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069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.6.5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032" y="692696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«</a:t>
            </a:r>
            <a:r>
              <a:rPr lang="ru-RU" b="1" dirty="0" err="1"/>
              <a:t>Visual</a:t>
            </a:r>
            <a:r>
              <a:rPr lang="ru-RU" b="1" dirty="0"/>
              <a:t> </a:t>
            </a:r>
            <a:r>
              <a:rPr lang="ru-RU" b="1" dirty="0" err="1"/>
              <a:t>Studio</a:t>
            </a:r>
            <a:r>
              <a:rPr lang="ru-RU" b="1" dirty="0"/>
              <a:t> — Если консоль открывается и сразу закрывается»</a:t>
            </a:r>
          </a:p>
          <a:p>
            <a:r>
              <a:rPr lang="en-US" dirty="0">
                <a:hlinkClick r:id="rId2"/>
              </a:rPr>
              <a:t>https://objectone.ru/c/mvs-2012/visual-studio-esli-konsol-otkryvaetsya-i-srazu-zakryvaetsya/</a:t>
            </a:r>
            <a:r>
              <a:rPr lang="ru-RU" dirty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180411" cy="469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291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.7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3502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703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Hello World</a:t>
            </a:r>
            <a:r>
              <a:rPr lang="ru-RU" sz="3200" b="1" dirty="0"/>
              <a:t> – код программы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268760"/>
            <a:ext cx="6768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#include &lt;</a:t>
            </a:r>
            <a:r>
              <a:rPr lang="en-US" sz="2000" dirty="0" err="1"/>
              <a:t>stdio.h</a:t>
            </a:r>
            <a:r>
              <a:rPr lang="en-US" sz="2000" dirty="0"/>
              <a:t>&gt;</a:t>
            </a:r>
          </a:p>
          <a:p>
            <a:endParaRPr lang="ru-RU" sz="2000" dirty="0"/>
          </a:p>
          <a:p>
            <a:r>
              <a:rPr lang="en-US" sz="2000" dirty="0"/>
              <a:t>void main()</a:t>
            </a:r>
          </a:p>
          <a:p>
            <a:r>
              <a:rPr lang="ru-RU" sz="2000" dirty="0"/>
              <a:t>{</a:t>
            </a:r>
          </a:p>
          <a:p>
            <a:r>
              <a:rPr lang="ru-RU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("Hello World!");</a:t>
            </a:r>
          </a:p>
          <a:p>
            <a:r>
              <a:rPr lang="ru-RU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8972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1. Всё обо мне!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739775"/>
            <a:ext cx="82677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84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1. Всё обо мне! (выполнение)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6123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22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2. Всё обо мне! (наоборот!)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729742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55576" y="4797152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Перемещение по редактору – стрелки, </a:t>
            </a:r>
            <a:r>
              <a:rPr lang="en-US" dirty="0"/>
              <a:t>Home, End</a:t>
            </a:r>
          </a:p>
          <a:p>
            <a:r>
              <a:rPr lang="ru-RU" dirty="0"/>
              <a:t>Выделение текста – зажатый </a:t>
            </a:r>
            <a:r>
              <a:rPr lang="en-US" dirty="0"/>
              <a:t>Shift </a:t>
            </a:r>
            <a:r>
              <a:rPr lang="ru-RU" dirty="0"/>
              <a:t>ПЛЮС перемещение</a:t>
            </a:r>
          </a:p>
          <a:p>
            <a:r>
              <a:rPr lang="ru-RU" b="1" dirty="0"/>
              <a:t>Вырезать выделенный текст – </a:t>
            </a:r>
            <a:r>
              <a:rPr lang="en-US" b="1" dirty="0"/>
              <a:t>Ctrl + X</a:t>
            </a:r>
          </a:p>
          <a:p>
            <a:r>
              <a:rPr lang="ru-RU" dirty="0"/>
              <a:t>Перемещение по редактору – стрелки, </a:t>
            </a:r>
            <a:r>
              <a:rPr lang="en-US" dirty="0"/>
              <a:t>Home, End</a:t>
            </a:r>
          </a:p>
          <a:p>
            <a:r>
              <a:rPr lang="ru-RU" b="1" dirty="0"/>
              <a:t>Вставить ранее вырезанный текст – </a:t>
            </a:r>
            <a:r>
              <a:rPr lang="en-US" b="1" dirty="0"/>
              <a:t>Ctrl + V</a:t>
            </a:r>
          </a:p>
          <a:p>
            <a:r>
              <a:rPr lang="ru-RU" dirty="0">
                <a:solidFill>
                  <a:srgbClr val="FF0000"/>
                </a:solidFill>
              </a:rPr>
              <a:t>Отмена неудачного действия – </a:t>
            </a:r>
            <a:r>
              <a:rPr lang="en-US" dirty="0">
                <a:solidFill>
                  <a:srgbClr val="FF0000"/>
                </a:solidFill>
              </a:rPr>
              <a:t>Ctrl + Z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1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здесь будет?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Основы программирования</a:t>
            </a:r>
          </a:p>
          <a:p>
            <a:r>
              <a:rPr lang="ru-RU" sz="2400" dirty="0"/>
              <a:t>Основы алгоритмизации</a:t>
            </a:r>
          </a:p>
          <a:p>
            <a:r>
              <a:rPr lang="ru-RU" sz="2400" dirty="0"/>
              <a:t>Введение в язык программирования Си</a:t>
            </a:r>
          </a:p>
          <a:p>
            <a:r>
              <a:rPr lang="ru-RU" sz="2400" dirty="0"/>
              <a:t>Знакомство с </a:t>
            </a:r>
            <a:r>
              <a:rPr lang="en-US" sz="2400" dirty="0"/>
              <a:t>IDE Microsoft Visual Studio</a:t>
            </a:r>
          </a:p>
          <a:p>
            <a:r>
              <a:rPr lang="ru-RU" sz="2400" dirty="0"/>
              <a:t>Знакомство с некоторыми возможностями </a:t>
            </a:r>
            <a:r>
              <a:rPr lang="en-US" sz="2400" dirty="0"/>
              <a:t>Windows API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Лекций – от 13 до 16</a:t>
            </a:r>
          </a:p>
          <a:p>
            <a:r>
              <a:rPr lang="ru-RU" sz="2400" dirty="0"/>
              <a:t>Самостоятельные работы* - 4</a:t>
            </a:r>
          </a:p>
          <a:p>
            <a:r>
              <a:rPr lang="ru-RU" sz="2400" dirty="0"/>
              <a:t>Лабораторные работы* – 27</a:t>
            </a:r>
          </a:p>
          <a:p>
            <a:r>
              <a:rPr lang="ru-RU" sz="2400" dirty="0"/>
              <a:t>Вы напишите 2000+ строк кода в 100+ простых программах.</a:t>
            </a:r>
          </a:p>
          <a:p>
            <a:r>
              <a:rPr lang="ru-RU" sz="2400" dirty="0"/>
              <a:t>Создадите игру* или даже две**</a:t>
            </a:r>
          </a:p>
          <a:p>
            <a:endParaRPr lang="ru-RU" sz="2400" dirty="0"/>
          </a:p>
          <a:p>
            <a:pPr marL="0" indent="0">
              <a:buNone/>
            </a:pPr>
            <a:endParaRPr lang="en-US" sz="2400" dirty="0"/>
          </a:p>
          <a:p>
            <a:endParaRPr lang="ru-RU" sz="2400" b="1" dirty="0"/>
          </a:p>
          <a:p>
            <a:pPr marL="0" indent="0"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99926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</a:t>
            </a:r>
            <a:r>
              <a:rPr lang="en-US" sz="3200" b="1" dirty="0"/>
              <a:t>3</a:t>
            </a:r>
            <a:r>
              <a:rPr lang="ru-RU" sz="3200" b="1" dirty="0"/>
              <a:t>. Всё обо мне</a:t>
            </a:r>
            <a:r>
              <a:rPr lang="en-US" sz="3200" b="1" dirty="0"/>
              <a:t> – </a:t>
            </a:r>
            <a:r>
              <a:rPr lang="ru-RU" sz="3200" b="1" dirty="0"/>
              <a:t>часть 3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4797152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Перемещение по редактору – стрелки, </a:t>
            </a:r>
            <a:r>
              <a:rPr lang="en-US" dirty="0"/>
              <a:t>Home, End</a:t>
            </a:r>
          </a:p>
          <a:p>
            <a:r>
              <a:rPr lang="ru-RU" dirty="0"/>
              <a:t>Выделение текста – зажатый </a:t>
            </a:r>
            <a:r>
              <a:rPr lang="en-US" dirty="0"/>
              <a:t>Shift </a:t>
            </a:r>
            <a:r>
              <a:rPr lang="ru-RU" dirty="0"/>
              <a:t>ПЛЮС перемещение</a:t>
            </a:r>
          </a:p>
          <a:p>
            <a:r>
              <a:rPr lang="ru-RU" b="1" dirty="0"/>
              <a:t>Скопировать выделенный текст – </a:t>
            </a:r>
            <a:r>
              <a:rPr lang="en-US" b="1" dirty="0"/>
              <a:t>Ctrl + C</a:t>
            </a:r>
          </a:p>
          <a:p>
            <a:r>
              <a:rPr lang="ru-RU" dirty="0"/>
              <a:t>Перемещение по редактору – стрелки, </a:t>
            </a:r>
            <a:r>
              <a:rPr lang="en-US" dirty="0"/>
              <a:t>Home, End</a:t>
            </a:r>
          </a:p>
          <a:p>
            <a:r>
              <a:rPr lang="ru-RU" b="1" dirty="0"/>
              <a:t>Вставить ранее вырезанный текст – </a:t>
            </a:r>
            <a:r>
              <a:rPr lang="en-US" b="1" dirty="0"/>
              <a:t>Ctrl + V</a:t>
            </a:r>
          </a:p>
          <a:p>
            <a:r>
              <a:rPr lang="ru-RU" dirty="0">
                <a:solidFill>
                  <a:srgbClr val="FF0000"/>
                </a:solidFill>
              </a:rPr>
              <a:t>Отмена неудачного действия – </a:t>
            </a:r>
            <a:r>
              <a:rPr lang="en-US" dirty="0">
                <a:solidFill>
                  <a:srgbClr val="FF0000"/>
                </a:solidFill>
              </a:rPr>
              <a:t>Ctrl + Z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20688"/>
            <a:ext cx="7992888" cy="418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060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751344"/>
            <a:ext cx="8496944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/>
              <a:t>Выкачать и установить</a:t>
            </a:r>
            <a:r>
              <a:rPr lang="en-US" sz="2000" dirty="0"/>
              <a:t> </a:t>
            </a:r>
            <a:r>
              <a:rPr lang="ru-RU" sz="2000" dirty="0"/>
              <a:t>на личном компьютере  </a:t>
            </a:r>
            <a:r>
              <a:rPr lang="en-US" sz="2000" dirty="0"/>
              <a:t>MS VS</a:t>
            </a: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Если на личном компьютере нет возможности установить </a:t>
            </a:r>
            <a:r>
              <a:rPr lang="en-US" sz="2000" dirty="0"/>
              <a:t>MS VS </a:t>
            </a:r>
            <a:r>
              <a:rPr lang="ru-RU" sz="2000" dirty="0"/>
              <a:t>– решить эту проблему, добыв доступ к компьютеру, где </a:t>
            </a:r>
            <a:r>
              <a:rPr lang="en-US" sz="2000" dirty="0"/>
              <a:t>MS VS </a:t>
            </a:r>
            <a:r>
              <a:rPr lang="ru-RU" sz="2000" dirty="0"/>
              <a:t>можно установить, либо она уже установлена. </a:t>
            </a:r>
            <a:endParaRPr lang="en-US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При помощи </a:t>
            </a:r>
            <a:r>
              <a:rPr lang="en-US" sz="2000" dirty="0" err="1"/>
              <a:t>printf</a:t>
            </a:r>
            <a:r>
              <a:rPr lang="en-US" sz="2000" dirty="0"/>
              <a:t> </a:t>
            </a:r>
            <a:r>
              <a:rPr lang="ru-RU" sz="2000" dirty="0"/>
              <a:t>и различных символов создать картинку – логотип</a:t>
            </a:r>
            <a:r>
              <a:rPr lang="en-US" sz="2000" dirty="0"/>
              <a:t> </a:t>
            </a:r>
            <a:r>
              <a:rPr lang="ru-RU" sz="2000" dirty="0"/>
              <a:t>или что-то иное красивое.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Принести в класс на следующее занятие домашнюю работу (пункт 3) и продемонстрировать ваши наработки преподавателю.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3581175" cy="28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32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</a:t>
            </a:r>
            <a:r>
              <a:rPr lang="en-US" sz="3200" b="1" dirty="0"/>
              <a:t> </a:t>
            </a:r>
            <a:r>
              <a:rPr lang="ru-RU" sz="3200" b="1" dirty="0"/>
              <a:t>по файлам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Где хранится файл с вашим кодом:</a:t>
            </a:r>
          </a:p>
          <a:p>
            <a:r>
              <a:rPr lang="ru-RU" dirty="0"/>
              <a:t>1. Выберите пункт «Сохранить _____ как…» 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6993136" cy="50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500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2. Ткните мышкой в папку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62013"/>
            <a:ext cx="6705104" cy="48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897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информация.3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3. Будет выделено полное имя папки в которой находится файл с исходным кодом</a:t>
            </a:r>
          </a:p>
          <a:p>
            <a:r>
              <a:rPr lang="ru-RU" dirty="0"/>
              <a:t>4. Нажмите </a:t>
            </a:r>
            <a:r>
              <a:rPr lang="en-US" dirty="0" err="1"/>
              <a:t>Ctrl+C</a:t>
            </a:r>
            <a:r>
              <a:rPr lang="en-US" dirty="0"/>
              <a:t> </a:t>
            </a:r>
            <a:r>
              <a:rPr lang="ru-RU" dirty="0"/>
              <a:t>чтобы скопировать полное имя папки в буфер обмена.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6373713" cy="457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014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информация.4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5. Откройте Проводник (или любую другую программу для работы с файлами)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10" y="1268760"/>
            <a:ext cx="7353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795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информация.5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6. Ткните мышкой в папку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56" y="1412776"/>
            <a:ext cx="7353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74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информация.6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7. Нажмите </a:t>
            </a:r>
            <a:r>
              <a:rPr lang="en-US" dirty="0" err="1"/>
              <a:t>Ctrl+V</a:t>
            </a:r>
            <a:r>
              <a:rPr lang="en-US" dirty="0"/>
              <a:t> </a:t>
            </a:r>
            <a:r>
              <a:rPr lang="ru-RU" dirty="0"/>
              <a:t>чтобы вставить полное имя папки из буфера обмена.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2" y="1484784"/>
            <a:ext cx="7353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322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Важная информация.7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92696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8. Нажмите </a:t>
            </a:r>
            <a:r>
              <a:rPr lang="en-US" dirty="0"/>
              <a:t>Enter </a:t>
            </a:r>
            <a:r>
              <a:rPr lang="ru-RU" dirty="0"/>
              <a:t>чтобы перейти к выбранной папке.</a:t>
            </a:r>
          </a:p>
          <a:p>
            <a:r>
              <a:rPr lang="ru-RU" dirty="0"/>
              <a:t>9. Теперь вы можете копировать все нужные вам файлы.</a:t>
            </a:r>
          </a:p>
          <a:p>
            <a:r>
              <a:rPr lang="ru-RU" dirty="0"/>
              <a:t>* Код программы хранится в файле </a:t>
            </a:r>
            <a:r>
              <a:rPr lang="en-US" dirty="0"/>
              <a:t>Source.cpp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6" y="1811040"/>
            <a:ext cx="7353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374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лаб работе №1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В классе сделаны задачи:</a:t>
            </a:r>
          </a:p>
          <a:p>
            <a:r>
              <a:rPr lang="ru-RU" sz="2300" dirty="0"/>
              <a:t>0. </a:t>
            </a:r>
            <a:r>
              <a:rPr lang="en-US" sz="2300" dirty="0"/>
              <a:t>Hello world</a:t>
            </a:r>
            <a:endParaRPr lang="ru-RU" sz="2300" dirty="0"/>
          </a:p>
          <a:p>
            <a:r>
              <a:rPr lang="ru-RU" sz="2300" dirty="0"/>
              <a:t>1. Вывод информации об ученике</a:t>
            </a:r>
          </a:p>
          <a:p>
            <a:r>
              <a:rPr lang="ru-RU" sz="2300" dirty="0"/>
              <a:t>2. Вывод информации об ученике в обратном порядке</a:t>
            </a:r>
          </a:p>
          <a:p>
            <a:r>
              <a:rPr lang="ru-RU" sz="2300" dirty="0"/>
              <a:t>3. Вывод информации об  ученике и в прямом и в обратном порядке</a:t>
            </a:r>
          </a:p>
          <a:p>
            <a:endParaRPr lang="ru-RU" sz="2300" dirty="0"/>
          </a:p>
          <a:p>
            <a:endParaRPr lang="ru-RU" sz="2300" dirty="0"/>
          </a:p>
          <a:p>
            <a:r>
              <a:rPr lang="ru-RU" sz="2300" dirty="0"/>
              <a:t>Дома сделана задача:</a:t>
            </a:r>
          </a:p>
          <a:p>
            <a:r>
              <a:rPr lang="ru-RU" sz="2300" dirty="0"/>
              <a:t>ДЗ-1.  В консоли при помощи </a:t>
            </a:r>
            <a:r>
              <a:rPr lang="en-US" sz="2300" dirty="0" err="1"/>
              <a:t>printf</a:t>
            </a:r>
            <a:r>
              <a:rPr lang="en-US" sz="2300" dirty="0"/>
              <a:t> </a:t>
            </a:r>
            <a:r>
              <a:rPr lang="ru-RU" sz="2300" dirty="0"/>
              <a:t>сформирован красивый рисунок, например такой:</a:t>
            </a:r>
            <a:endParaRPr lang="en-US" sz="2300" dirty="0"/>
          </a:p>
          <a:p>
            <a:endParaRPr lang="en-US" sz="2300" dirty="0"/>
          </a:p>
          <a:p>
            <a:endParaRPr lang="ru-RU" sz="2300" dirty="0"/>
          </a:p>
          <a:p>
            <a:endParaRPr lang="ru-RU" sz="23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1B5BD-0E45-424B-8DF7-1EA582A3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4293096"/>
            <a:ext cx="169568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это вам даст?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400" dirty="0"/>
              <a:t>Основы программирования – возможность изучать ИТ дальше! Возможность реально самостоятельно писать программы!</a:t>
            </a:r>
          </a:p>
          <a:p>
            <a:r>
              <a:rPr lang="ru-RU" sz="2400" dirty="0"/>
              <a:t>Введение в язык программирования Си – возможность изучать Си, С++, </a:t>
            </a:r>
            <a:r>
              <a:rPr lang="en-US" sz="2400" dirty="0"/>
              <a:t>Java</a:t>
            </a:r>
            <a:r>
              <a:rPr lang="ru-RU" sz="2400" dirty="0"/>
              <a:t>, </a:t>
            </a:r>
            <a:r>
              <a:rPr lang="en-US" sz="2400" dirty="0"/>
              <a:t>C#</a:t>
            </a:r>
            <a:r>
              <a:rPr lang="ru-RU" sz="2400" dirty="0"/>
              <a:t>,  и много-много других языков. </a:t>
            </a:r>
          </a:p>
          <a:p>
            <a:r>
              <a:rPr lang="ru-RU" sz="2400" dirty="0"/>
              <a:t>Знакомство с </a:t>
            </a:r>
            <a:r>
              <a:rPr lang="en-US" sz="2400" dirty="0"/>
              <a:t>IDE Microsoft Visual Studio</a:t>
            </a:r>
            <a:r>
              <a:rPr lang="ru-RU" sz="2400" dirty="0"/>
              <a:t> – быстрое начало работы с </a:t>
            </a:r>
            <a:r>
              <a:rPr lang="en-US" sz="2400" dirty="0"/>
              <a:t>C++</a:t>
            </a:r>
            <a:r>
              <a:rPr lang="ru-RU" sz="2400" dirty="0"/>
              <a:t>, </a:t>
            </a:r>
            <a:r>
              <a:rPr lang="en-US" sz="2400" dirty="0"/>
              <a:t>C#, Visual Basic</a:t>
            </a:r>
            <a:r>
              <a:rPr lang="ru-RU" sz="2400" dirty="0"/>
              <a:t> и </a:t>
            </a:r>
            <a:r>
              <a:rPr lang="ru-RU" sz="2400" dirty="0" err="1"/>
              <a:t>др</a:t>
            </a:r>
            <a:r>
              <a:rPr lang="en-US" sz="2400" dirty="0"/>
              <a:t>.</a:t>
            </a:r>
          </a:p>
          <a:p>
            <a:r>
              <a:rPr lang="ru-RU" sz="2400" dirty="0"/>
              <a:t>Знакомство с некоторыми возможностями </a:t>
            </a:r>
            <a:r>
              <a:rPr lang="en-US" sz="2400" dirty="0"/>
              <a:t>Windows API </a:t>
            </a:r>
            <a:r>
              <a:rPr lang="ru-RU" sz="2400" dirty="0"/>
              <a:t>– базовые представления о том, что такое Операционная система, что такое </a:t>
            </a:r>
            <a:r>
              <a:rPr lang="en-US" sz="2400" dirty="0"/>
              <a:t>API, </a:t>
            </a:r>
            <a:r>
              <a:rPr lang="ru-RU" sz="2400" dirty="0"/>
              <a:t>знакомство с </a:t>
            </a:r>
            <a:r>
              <a:rPr lang="en-US" sz="2400" dirty="0"/>
              <a:t>GUI</a:t>
            </a:r>
            <a:r>
              <a:rPr lang="ru-RU" sz="2400" dirty="0"/>
              <a:t> с точки зрения программиста</a:t>
            </a:r>
            <a:r>
              <a:rPr lang="en-US" sz="2400" dirty="0"/>
              <a:t>.</a:t>
            </a:r>
            <a:endParaRPr lang="ru-RU" sz="2400" dirty="0"/>
          </a:p>
          <a:p>
            <a:r>
              <a:rPr lang="ru-RU" sz="2400" dirty="0"/>
              <a:t>ИТОГО – знаете ОСНОВЫ ПРОГРАММИРОВАНИЯ – можете дальше развиваться в ИТ в любой специализации. Не знаете – ХОДА в ИТ ДАЛЬШЕ ПРАКТИЧЕСКИ НЕТ!</a:t>
            </a:r>
            <a:endParaRPr lang="en-US" sz="2400" dirty="0"/>
          </a:p>
          <a:p>
            <a:endParaRPr lang="ru-RU" sz="2400" b="1" dirty="0"/>
          </a:p>
          <a:p>
            <a:pPr marL="0" indent="0">
              <a:buNone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259898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Познакомились</a:t>
            </a:r>
          </a:p>
          <a:p>
            <a:pPr marL="457200" indent="-457200">
              <a:buAutoNum type="arabicPeriod"/>
            </a:pPr>
            <a:r>
              <a:rPr lang="ru-RU" sz="2300" dirty="0"/>
              <a:t>Выяснили зачем мы здесь – зачем я, зачем вы</a:t>
            </a:r>
          </a:p>
          <a:p>
            <a:pPr marL="457200" indent="-457200">
              <a:buAutoNum type="arabicPeriod"/>
            </a:pPr>
            <a:r>
              <a:rPr lang="ru-RU" sz="2300" dirty="0"/>
              <a:t>Выяснили какой (длины) путь в ИТ</a:t>
            </a:r>
          </a:p>
          <a:p>
            <a:pPr marL="457200" indent="-457200">
              <a:buAutoNum type="arabicPeriod"/>
            </a:pPr>
            <a:r>
              <a:rPr lang="ru-RU" sz="2300" dirty="0"/>
              <a:t>Выяснили что предстоит сделать за семестр</a:t>
            </a:r>
          </a:p>
          <a:p>
            <a:pPr marL="457200" indent="-457200">
              <a:buAutoNum type="arabicPeriod"/>
            </a:pPr>
            <a:r>
              <a:rPr lang="ru-RU" sz="2300" dirty="0"/>
              <a:t>Выяснили что будем изучать Си и почему именно Си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выглядит простейшая программа на Си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в </a:t>
            </a:r>
            <a:r>
              <a:rPr lang="en-US" sz="2300" dirty="0"/>
              <a:t>IDE MS VS </a:t>
            </a:r>
            <a:r>
              <a:rPr lang="ru-RU" sz="2300" dirty="0"/>
              <a:t>набрать и запустить простейшую Си программу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редактировать текст программы на Си в </a:t>
            </a:r>
            <a:r>
              <a:rPr lang="en-US" sz="2300" dirty="0"/>
              <a:t>IDE MS VS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запустить программу на Си в </a:t>
            </a:r>
            <a:r>
              <a:rPr lang="en-US" sz="2300" dirty="0"/>
              <a:t>IDE MS VS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нужно сделать в лаб работе №1</a:t>
            </a:r>
          </a:p>
          <a:p>
            <a:endParaRPr lang="en-US" sz="2300" dirty="0"/>
          </a:p>
          <a:p>
            <a:endParaRPr lang="ru-RU" sz="2300" dirty="0"/>
          </a:p>
          <a:p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CB8AFEC-8E5F-E766-D4E5-9210CE6A94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А что будет после ОА и П?***</a:t>
            </a:r>
            <a:endParaRPr lang="ru-RU" dirty="0"/>
          </a:p>
        </p:txBody>
      </p:sp>
      <p:sp>
        <p:nvSpPr>
          <p:cNvPr id="6" name="Подзаголовок 6">
            <a:extLst>
              <a:ext uri="{FF2B5EF4-FFF2-40B4-BE49-F238E27FC236}">
                <a16:creationId xmlns:a16="http://schemas.microsoft.com/office/drawing/2014/main" id="{102BE9C0-B2D5-DEF9-7C5D-382322787E41}"/>
              </a:ext>
            </a:extLst>
          </p:cNvPr>
          <p:cNvSpPr txBox="1">
            <a:spLocks/>
          </p:cNvSpPr>
          <p:nvPr/>
        </p:nvSpPr>
        <p:spPr>
          <a:xfrm>
            <a:off x="827584" y="40386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tx1"/>
                </a:solidFill>
              </a:rPr>
              <a:t>Какие темы нужно изучить?</a:t>
            </a:r>
          </a:p>
          <a:p>
            <a:r>
              <a:rPr lang="ru-RU" b="1" dirty="0">
                <a:solidFill>
                  <a:schemeClr val="tx1"/>
                </a:solidFill>
              </a:rPr>
              <a:t>Какие предметы предстоит изучить?</a:t>
            </a:r>
          </a:p>
          <a:p>
            <a:r>
              <a:rPr lang="ru-RU" b="1" dirty="0">
                <a:solidFill>
                  <a:schemeClr val="tx1"/>
                </a:solidFill>
              </a:rPr>
              <a:t>Что нужно знать для того, чтобы получить «работу мечты»?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4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36004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Что нужно знать для того, чтобы получить «работу мечты»?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Как освоить бэкенд-разработку в 2022 году: дорожная карта - </a:t>
            </a:r>
            <a:r>
              <a:rPr lang="en-US" sz="2000" dirty="0">
                <a:hlinkClick r:id="rId2"/>
              </a:rPr>
              <a:t>https://tproger.ru/articles/backend-roadmap-2021/</a:t>
            </a:r>
            <a:r>
              <a:rPr lang="ru-RU" sz="2000" dirty="0"/>
              <a:t> </a:t>
            </a:r>
          </a:p>
          <a:p>
            <a:endParaRPr lang="ru-RU" sz="2000" dirty="0"/>
          </a:p>
          <a:p>
            <a:endParaRPr lang="ru-RU" sz="2000" dirty="0"/>
          </a:p>
          <a:p>
            <a:endParaRPr lang="en-US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2C477D-9970-188A-5F0B-072E73E5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5" y="2420888"/>
            <a:ext cx="8531463" cy="40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96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2789</Words>
  <Application>Microsoft Office PowerPoint</Application>
  <PresentationFormat>Экран (4:3)</PresentationFormat>
  <Paragraphs>375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3" baseType="lpstr">
      <vt:lpstr>Arial</vt:lpstr>
      <vt:lpstr>Calibri</vt:lpstr>
      <vt:lpstr>Тема Office</vt:lpstr>
      <vt:lpstr>Основы алгоритмизации и программирование  ФИСТ УлГТУ 1 курс</vt:lpstr>
      <vt:lpstr>О себе</vt:lpstr>
      <vt:lpstr>О SimbirSoft</vt:lpstr>
      <vt:lpstr>Зачем я здесь от SimbirSoft</vt:lpstr>
      <vt:lpstr>Зачем я здесь?</vt:lpstr>
      <vt:lpstr>Что здесь будет?</vt:lpstr>
      <vt:lpstr>Что это вам даст?</vt:lpstr>
      <vt:lpstr>А что будет после ОА и П?***</vt:lpstr>
      <vt:lpstr>Что нужно знать для того, чтобы получить «работу мечты»?</vt:lpstr>
      <vt:lpstr>Что нужно знать для того, чтобы получить «работу мечты»?</vt:lpstr>
      <vt:lpstr>Какие темы нужно изучить чтобы стать «ИТишником»?</vt:lpstr>
      <vt:lpstr>Какие предметы предстоит изучить? ***</vt:lpstr>
      <vt:lpstr> Вернемся к ОА и П. «Правила игры»</vt:lpstr>
      <vt:lpstr>Зачем вы здесь?</vt:lpstr>
      <vt:lpstr>Что вы могли бы делать вместо</vt:lpstr>
      <vt:lpstr>Так зачем вы здесь?</vt:lpstr>
      <vt:lpstr>Так зачем вы здесь?</vt:lpstr>
      <vt:lpstr>Так зачем вы здесь?</vt:lpstr>
      <vt:lpstr>Так зачем вы здесь?</vt:lpstr>
      <vt:lpstr>Так зачем вы здесь?</vt:lpstr>
      <vt:lpstr>Так зачем вы здесь?</vt:lpstr>
      <vt:lpstr>Так зачем вы здесь?</vt:lpstr>
      <vt:lpstr>Так зачем вы здесь?</vt:lpstr>
      <vt:lpstr>Так зачем вы здесь?</vt:lpstr>
      <vt:lpstr>[Добровольное] домашнее задание (до конца курса!)</vt:lpstr>
      <vt:lpstr>[Добровольное] домашнее задание (до конца курса!)</vt:lpstr>
      <vt:lpstr>Основы программирования (на Си)</vt:lpstr>
      <vt:lpstr>Основы программирования</vt:lpstr>
      <vt:lpstr>Си</vt:lpstr>
      <vt:lpstr>Языки программирования 01/2022</vt:lpstr>
      <vt:lpstr>На чем будем писать?</vt:lpstr>
      <vt:lpstr>Простейшая программа на Си</vt:lpstr>
      <vt:lpstr>Ввод простейшей программы</vt:lpstr>
      <vt:lpstr>Запуск простейшей программы</vt:lpstr>
      <vt:lpstr>Лабораторная работа №1</vt:lpstr>
      <vt:lpstr>Задача 0. Hello World</vt:lpstr>
      <vt:lpstr>Hello World.1</vt:lpstr>
      <vt:lpstr>Hello World.2.1</vt:lpstr>
      <vt:lpstr>Hello World.2.2</vt:lpstr>
      <vt:lpstr>Hello World.2.3</vt:lpstr>
      <vt:lpstr>Hello World.2.4</vt:lpstr>
      <vt:lpstr>Hello World.2.5</vt:lpstr>
      <vt:lpstr>Hello World.3.1</vt:lpstr>
      <vt:lpstr>Hello World.3.2</vt:lpstr>
      <vt:lpstr>Hello World.3.3</vt:lpstr>
      <vt:lpstr>Hello World.3.4</vt:lpstr>
      <vt:lpstr>Hello World.3.5</vt:lpstr>
      <vt:lpstr>Hello World.4</vt:lpstr>
      <vt:lpstr>Hello World.5</vt:lpstr>
      <vt:lpstr>Hello World.6.1</vt:lpstr>
      <vt:lpstr>Hello World.6.2</vt:lpstr>
      <vt:lpstr>Hello World.6.3</vt:lpstr>
      <vt:lpstr>Hello World.6.4</vt:lpstr>
      <vt:lpstr>Hello World.6.5</vt:lpstr>
      <vt:lpstr>Hello World.7</vt:lpstr>
      <vt:lpstr>Hello World – код программы</vt:lpstr>
      <vt:lpstr>Задача 1. Всё обо мне!</vt:lpstr>
      <vt:lpstr>Задача 1. Всё обо мне! (выполнение)</vt:lpstr>
      <vt:lpstr>Задача 2. Всё обо мне! (наоборот!)</vt:lpstr>
      <vt:lpstr>Задача 3. Всё обо мне – часть 3</vt:lpstr>
      <vt:lpstr>Домашнее задание </vt:lpstr>
      <vt:lpstr>Важная информация по файлам </vt:lpstr>
      <vt:lpstr>Важная информация.2</vt:lpstr>
      <vt:lpstr>Важная информация.3</vt:lpstr>
      <vt:lpstr>Важная информация.4</vt:lpstr>
      <vt:lpstr>Важная информация.5</vt:lpstr>
      <vt:lpstr>Важная информация.6</vt:lpstr>
      <vt:lpstr>Важная информация.7</vt:lpstr>
      <vt:lpstr>ИТОГО по лаб работе №1</vt:lpstr>
      <vt:lpstr>ИТОГО по лекции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91</cp:revision>
  <dcterms:created xsi:type="dcterms:W3CDTF">2015-09-02T18:56:24Z</dcterms:created>
  <dcterms:modified xsi:type="dcterms:W3CDTF">2022-09-01T11:06:00Z</dcterms:modified>
</cp:coreProperties>
</file>